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69" r:id="rId5"/>
    <p:sldId id="270" r:id="rId6"/>
    <p:sldId id="301" r:id="rId7"/>
    <p:sldId id="271" r:id="rId8"/>
    <p:sldId id="303" r:id="rId9"/>
    <p:sldId id="304" r:id="rId10"/>
    <p:sldId id="305" r:id="rId11"/>
    <p:sldId id="307" r:id="rId12"/>
    <p:sldId id="306" r:id="rId13"/>
    <p:sldId id="302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57" r:id="rId26"/>
  </p:sldIdLst>
  <p:sldSz cx="12192000" cy="6858000"/>
  <p:notesSz cx="6858000" cy="9144000"/>
  <p:defaultTextStyle>
    <a:defPPr rtl="0"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>
      <p:cViewPr>
        <p:scale>
          <a:sx n="81" d="100"/>
          <a:sy n="81" d="100"/>
        </p:scale>
        <p:origin x="-30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3" name="Місце для дати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FF255DA-C352-4297-974C-D4560891414B}" type="datetime1">
              <a:rPr lang="uk-UA" smtClean="0"/>
              <a:t>29.04.2020</a:t>
            </a:fld>
            <a:endParaRPr lang="uk-UA" dirty="0"/>
          </a:p>
        </p:txBody>
      </p:sp>
      <p:sp>
        <p:nvSpPr>
          <p:cNvPr id="4" name="Місце для нижнього колонтитула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3" name="Місце для дати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E6D2FAF-4BCA-490F-A2F2-EA2F9052291E}" type="datetime1">
              <a:rPr lang="uk-UA" smtClean="0"/>
              <a:t>29.04.2020</a:t>
            </a:fld>
            <a:endParaRPr lang="uk-UA" dirty="0"/>
          </a:p>
        </p:txBody>
      </p:sp>
      <p:sp>
        <p:nvSpPr>
          <p:cNvPr id="4" name="Місце для зображення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uk-UA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uk-UA" dirty="0" smtClean="0"/>
              <a:t>Зразки заголовків</a:t>
            </a:r>
          </a:p>
          <a:p>
            <a:pPr lvl="1" rtl="0"/>
            <a:r>
              <a:rPr lang="uk-UA" dirty="0" smtClean="0"/>
              <a:t>Другий рівень</a:t>
            </a:r>
          </a:p>
          <a:p>
            <a:pPr lvl="2" rtl="0"/>
            <a:r>
              <a:rPr lang="uk-UA" dirty="0" smtClean="0"/>
              <a:t>Третій рівень</a:t>
            </a:r>
          </a:p>
          <a:p>
            <a:pPr lvl="3" rtl="0"/>
            <a:r>
              <a:rPr lang="uk-UA" dirty="0" smtClean="0"/>
              <a:t>Четвертий рівень</a:t>
            </a:r>
          </a:p>
          <a:p>
            <a:pPr lvl="4" rtl="0"/>
            <a:r>
              <a:rPr lang="uk-UA" dirty="0" smtClean="0"/>
              <a:t>П’ятий рівень</a:t>
            </a:r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5534C2EF-8A97-4DAF-B099-E567883644D6}" type="slidenum">
              <a:rPr lang="uk-UA" smtClean="0"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102578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5534C2EF-8A97-4DAF-B099-E567883644D6}" type="slidenum">
              <a:rPr lang="uk-UA" smtClean="0"/>
              <a:t>10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30606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5534C2EF-8A97-4DAF-B099-E567883644D6}" type="slidenum">
              <a:rPr lang="uk-UA" smtClean="0"/>
              <a:t>11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306065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5534C2EF-8A97-4DAF-B099-E567883644D6}" type="slidenum">
              <a:rPr lang="uk-UA" smtClean="0"/>
              <a:t>12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306065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5534C2EF-8A97-4DAF-B099-E567883644D6}" type="slidenum">
              <a:rPr lang="uk-UA" smtClean="0"/>
              <a:t>13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306065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5534C2EF-8A97-4DAF-B099-E567883644D6}" type="slidenum">
              <a:rPr lang="uk-UA" smtClean="0"/>
              <a:t>14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306065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5534C2EF-8A97-4DAF-B099-E567883644D6}" type="slidenum">
              <a:rPr lang="uk-UA" smtClean="0"/>
              <a:t>15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306065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5534C2EF-8A97-4DAF-B099-E567883644D6}" type="slidenum">
              <a:rPr lang="uk-UA" smtClean="0"/>
              <a:t>16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306065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5534C2EF-8A97-4DAF-B099-E567883644D6}" type="slidenum">
              <a:rPr lang="uk-UA" smtClean="0"/>
              <a:t>17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306065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5534C2EF-8A97-4DAF-B099-E567883644D6}" type="slidenum">
              <a:rPr lang="uk-UA" smtClean="0"/>
              <a:t>18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306065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5534C2EF-8A97-4DAF-B099-E567883644D6}" type="slidenum">
              <a:rPr lang="uk-UA" smtClean="0"/>
              <a:t>19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30606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5534C2EF-8A97-4DAF-B099-E567883644D6}" type="slidenum">
              <a:rPr lang="uk-UA" smtClean="0"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657769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5534C2EF-8A97-4DAF-B099-E567883644D6}" type="slidenum">
              <a:rPr lang="uk-UA" smtClean="0"/>
              <a:t>20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306065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5534C2EF-8A97-4DAF-B099-E567883644D6}" type="slidenum">
              <a:rPr lang="uk-UA" smtClean="0"/>
              <a:t>21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306065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5534C2EF-8A97-4DAF-B099-E567883644D6}" type="slidenum">
              <a:rPr lang="uk-UA" smtClean="0"/>
              <a:t>22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71594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5534C2EF-8A97-4DAF-B099-E567883644D6}" type="slidenum">
              <a:rPr lang="uk-UA" smtClean="0"/>
              <a:t>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65776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5534C2EF-8A97-4DAF-B099-E567883644D6}" type="slidenum">
              <a:rPr lang="uk-UA" smtClean="0"/>
              <a:t>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30606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5534C2EF-8A97-4DAF-B099-E567883644D6}" type="slidenum">
              <a:rPr lang="uk-UA" smtClean="0"/>
              <a:t>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30606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5534C2EF-8A97-4DAF-B099-E567883644D6}" type="slidenum">
              <a:rPr lang="uk-UA" smtClean="0"/>
              <a:t>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30606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5534C2EF-8A97-4DAF-B099-E567883644D6}" type="slidenum">
              <a:rPr lang="uk-UA" smtClean="0"/>
              <a:t>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30606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5534C2EF-8A97-4DAF-B099-E567883644D6}" type="slidenum">
              <a:rPr lang="uk-UA" smtClean="0"/>
              <a:t>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30606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5534C2EF-8A97-4DAF-B099-E567883644D6}" type="slidenum">
              <a:rPr lang="uk-UA" smtClean="0"/>
              <a:t>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30606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Зображення 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>
              <a:defRPr sz="4400"/>
            </a:lvl1pPr>
          </a:lstStyle>
          <a:p>
            <a:pPr rtl="0"/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uk-UA" smtClean="0"/>
              <a:t>Клацніть, щоб редагувати стиль зразка підзаголовка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ва зображення з підпис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Зображення 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7" name="Полілінія 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5" name="Місце для зображення 14" descr="Пустий покажчик місця заповнення для зображення. Клацніть цей покажчик і виберіть зображення, яке потрібно додати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uk-UA" smtClean="0"/>
              <a:t>Клацніть піктограму, щоб додати зображення</a:t>
            </a:r>
            <a:endParaRPr lang="uk-UA" dirty="0"/>
          </a:p>
        </p:txBody>
      </p:sp>
      <p:sp>
        <p:nvSpPr>
          <p:cNvPr id="17" name="Місце для тексту 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8" name="Полілінія 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9" name="Місце для зображення 18" descr="Пустий покажчик місця заповнення для зображення. Клацніть цей покажчик і виберіть зображення, яке потрібно додати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uk-UA" smtClean="0"/>
              <a:t>Клацніть піктограму, щоб додати зображення</a:t>
            </a:r>
            <a:endParaRPr lang="uk-UA" dirty="0"/>
          </a:p>
        </p:txBody>
      </p:sp>
      <p:sp>
        <p:nvSpPr>
          <p:cNvPr id="20" name="Місце для тексту 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uk-UA" smtClean="0"/>
              <a:t>Редагувати стиль зразка тексту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ри зображення з підпис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Зображення 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0"/>
            <a:ext cx="12188952" cy="6856284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7" name="Полілінія 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5" name="Місце для зображення 14" descr="Пустий покажчик місця заповнення для зображення. Клацніть цей покажчик і виберіть зображення, яке потрібно додати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uk-UA" smtClean="0"/>
              <a:t>Клацніть піктограму, щоб додати зображення</a:t>
            </a:r>
            <a:endParaRPr lang="uk-UA" dirty="0"/>
          </a:p>
        </p:txBody>
      </p:sp>
      <p:sp>
        <p:nvSpPr>
          <p:cNvPr id="18" name="Полілінія 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9" name="Місце для зображення 18" descr="Пустий покажчик місця заповнення для зображення. Клацніть цей покажчик і виберіть зображення, яке потрібно додати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uk-UA" smtClean="0"/>
              <a:t>Клацніть піктограму, щоб додати зображення</a:t>
            </a:r>
            <a:endParaRPr lang="uk-UA" dirty="0"/>
          </a:p>
        </p:txBody>
      </p:sp>
      <p:sp>
        <p:nvSpPr>
          <p:cNvPr id="12" name="Полілінія 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3" name="Місце для зображення 12" descr="Пустий покажчик місця заповнення для зображення. Клацніть цей покажчик і виберіть зображення, яке потрібно додати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uk-UA" smtClean="0"/>
              <a:t>Клацніть піктограму, щоб додати зображення</a:t>
            </a:r>
            <a:endParaRPr lang="uk-UA" dirty="0"/>
          </a:p>
        </p:txBody>
      </p:sp>
      <p:sp>
        <p:nvSpPr>
          <p:cNvPr id="17" name="Місце для тексту 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uk-UA" smtClean="0"/>
              <a:t>Редагувати стиль зразка тексту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’ять зображен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Зображення 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8" name="Полілінія 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9" name="Місце для зображення 8" descr="Пустий покажчик місця заповнення для зображення. Клацніть цей покажчик і виберіть зображення, яке потрібно додати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uk-UA" smtClean="0"/>
              <a:t>Клацніть піктограму, щоб додати зображення</a:t>
            </a:r>
            <a:endParaRPr lang="uk-UA" dirty="0"/>
          </a:p>
        </p:txBody>
      </p:sp>
      <p:sp>
        <p:nvSpPr>
          <p:cNvPr id="10" name="Полілінія 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1" name="Місце для зображення 10" descr="Пустий покажчик місця заповнення для зображення. Клацніть цей покажчик і виберіть зображення, яке потрібно додати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uk-UA" smtClean="0"/>
              <a:t>Клацніть піктограму, щоб додати зображення</a:t>
            </a:r>
            <a:endParaRPr lang="uk-UA" dirty="0"/>
          </a:p>
        </p:txBody>
      </p:sp>
      <p:sp>
        <p:nvSpPr>
          <p:cNvPr id="12" name="Полілінія 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3" name="Місце для зображення 12" descr="Пустий покажчик місця заповнення для зображення. Клацніть цей покажчик і виберіть зображення, яке потрібно додати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uk-UA" smtClean="0"/>
              <a:t>Клацніть піктограму, щоб додати зображення</a:t>
            </a:r>
            <a:endParaRPr lang="uk-UA" dirty="0"/>
          </a:p>
        </p:txBody>
      </p:sp>
      <p:sp>
        <p:nvSpPr>
          <p:cNvPr id="14" name="Полілінія 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5" name="Місце для зображення 14" descr="Пустий покажчик місця заповнення для зображення. Клацніть цей покажчик і виберіть зображення, яке потрібно додати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uk-UA" smtClean="0"/>
              <a:t>Клацніть піктограму, щоб додати зображення</a:t>
            </a:r>
            <a:endParaRPr lang="uk-UA" dirty="0"/>
          </a:p>
        </p:txBody>
      </p:sp>
      <p:sp>
        <p:nvSpPr>
          <p:cNvPr id="20" name="Полілінія 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21" name="Місце для зображення 20" descr="Пустий покажчик місця заповнення для зображення. Клацніть цей покажчик і виберіть зображення, яке потрібно додати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uk-UA" smtClean="0"/>
              <a:t>Клацніть піктограму, щоб додати зображення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uk-UA" smtClean="0"/>
              <a:t>Редагувати стиль зразка тексту</a:t>
            </a:r>
          </a:p>
          <a:p>
            <a:pPr lvl="1" rtl="0"/>
            <a:r>
              <a:rPr lang="uk-UA" smtClean="0"/>
              <a:t>Другий рівень</a:t>
            </a:r>
          </a:p>
          <a:p>
            <a:pPr lvl="2" rtl="0"/>
            <a:r>
              <a:rPr lang="uk-UA" smtClean="0"/>
              <a:t>Третій рівень</a:t>
            </a:r>
          </a:p>
          <a:p>
            <a:pPr lvl="3" rtl="0"/>
            <a:r>
              <a:rPr lang="uk-UA" smtClean="0"/>
              <a:t>Четвертий рівень</a:t>
            </a:r>
          </a:p>
          <a:p>
            <a:pPr lvl="4" rtl="0"/>
            <a:r>
              <a:rPr lang="uk-UA" smtClean="0"/>
              <a:t>П’ятий рівень</a:t>
            </a:r>
            <a:endParaRPr lang="uk-UA" dirty="0"/>
          </a:p>
        </p:txBody>
      </p:sp>
      <p:sp>
        <p:nvSpPr>
          <p:cNvPr id="5" name="Місце для нижнього колонтитула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Додайте нижній колонтитул</a:t>
            </a:r>
            <a:endParaRPr lang="uk-UA" dirty="0"/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4B82BB-EDB5-4034-8482-4D3B3AA777EB}" type="datetime1">
              <a:rPr lang="uk-UA" smtClean="0"/>
              <a:t>29.04.2020</a:t>
            </a:fld>
            <a:endParaRPr lang="uk-UA" dirty="0"/>
          </a:p>
        </p:txBody>
      </p:sp>
      <p:sp>
        <p:nvSpPr>
          <p:cNvPr id="6" name="Місце для номера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 rtl="0"/>
            <a:r>
              <a:rPr lang="uk-UA" smtClean="0"/>
              <a:t>Редагувати стиль зразка тексту</a:t>
            </a:r>
          </a:p>
          <a:p>
            <a:pPr lvl="1" rtl="0"/>
            <a:r>
              <a:rPr lang="uk-UA" smtClean="0"/>
              <a:t>Другий рівень</a:t>
            </a:r>
          </a:p>
          <a:p>
            <a:pPr lvl="2" rtl="0"/>
            <a:r>
              <a:rPr lang="uk-UA" smtClean="0"/>
              <a:t>Третій рівень</a:t>
            </a:r>
          </a:p>
          <a:p>
            <a:pPr lvl="3" rtl="0"/>
            <a:r>
              <a:rPr lang="uk-UA" smtClean="0"/>
              <a:t>Четвертий рівень</a:t>
            </a:r>
          </a:p>
          <a:p>
            <a:pPr lvl="4" rtl="0"/>
            <a:r>
              <a:rPr lang="uk-UA" smtClean="0"/>
              <a:t>П’ятий рівень</a:t>
            </a:r>
            <a:endParaRPr lang="uk-UA" dirty="0"/>
          </a:p>
        </p:txBody>
      </p:sp>
      <p:sp>
        <p:nvSpPr>
          <p:cNvPr id="5" name="Місце для нижнього колонтитула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Додайте нижній колонтитул</a:t>
            </a:r>
            <a:endParaRPr lang="uk-UA" dirty="0"/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2C15F3-0535-41F0-9B50-CFA182AE86D3}" type="datetime1">
              <a:rPr lang="uk-UA" smtClean="0"/>
              <a:t>29.04.2020</a:t>
            </a:fld>
            <a:endParaRPr lang="uk-UA" dirty="0"/>
          </a:p>
        </p:txBody>
      </p:sp>
      <p:sp>
        <p:nvSpPr>
          <p:cNvPr id="6" name="Місце для номера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uk-UA" smtClean="0"/>
              <a:t>Редагувати стиль зразка тексту</a:t>
            </a:r>
          </a:p>
          <a:p>
            <a:pPr lvl="1" rtl="0"/>
            <a:r>
              <a:rPr lang="uk-UA" smtClean="0"/>
              <a:t>Другий рівень</a:t>
            </a:r>
          </a:p>
          <a:p>
            <a:pPr lvl="2" rtl="0"/>
            <a:r>
              <a:rPr lang="uk-UA" smtClean="0"/>
              <a:t>Третій рівень</a:t>
            </a:r>
          </a:p>
          <a:p>
            <a:pPr lvl="3" rtl="0"/>
            <a:r>
              <a:rPr lang="uk-UA" smtClean="0"/>
              <a:t>Четвертий рівень</a:t>
            </a:r>
          </a:p>
          <a:p>
            <a:pPr lvl="4" rtl="0"/>
            <a:r>
              <a:rPr lang="uk-UA" smtClean="0"/>
              <a:t>П’ятий рівень</a:t>
            </a:r>
            <a:endParaRPr lang="uk-UA" dirty="0"/>
          </a:p>
        </p:txBody>
      </p:sp>
      <p:sp>
        <p:nvSpPr>
          <p:cNvPr id="5" name="Місце для нижнього колонтитула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Додайте нижній колонтитул</a:t>
            </a:r>
            <a:endParaRPr lang="uk-UA" dirty="0"/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F54DE3-B161-4A34-B1CF-AA8563359778}" type="datetime1">
              <a:rPr lang="uk-UA" smtClean="0"/>
              <a:t>29.04.2020</a:t>
            </a:fld>
            <a:endParaRPr lang="uk-UA" dirty="0"/>
          </a:p>
        </p:txBody>
      </p:sp>
      <p:sp>
        <p:nvSpPr>
          <p:cNvPr id="6" name="Місце для номера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Зображення 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uk-UA" smtClean="0"/>
              <a:t>Редагувати стиль зразка тексту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елементи вміст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 rtl="0"/>
            <a:r>
              <a:rPr lang="uk-UA" smtClean="0"/>
              <a:t>Редагувати стиль зразка тексту</a:t>
            </a:r>
          </a:p>
          <a:p>
            <a:pPr lvl="1" rtl="0"/>
            <a:r>
              <a:rPr lang="uk-UA" smtClean="0"/>
              <a:t>Другий рівень</a:t>
            </a:r>
          </a:p>
          <a:p>
            <a:pPr lvl="2" rtl="0"/>
            <a:r>
              <a:rPr lang="uk-UA" smtClean="0"/>
              <a:t>Третій рівень</a:t>
            </a:r>
          </a:p>
          <a:p>
            <a:pPr lvl="3" rtl="0"/>
            <a:r>
              <a:rPr lang="uk-UA" smtClean="0"/>
              <a:t>Четвертий рівень</a:t>
            </a:r>
          </a:p>
          <a:p>
            <a:pPr lvl="4" rtl="0"/>
            <a:r>
              <a:rPr lang="uk-UA" smtClean="0"/>
              <a:t>П’ятий рівень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 rtl="0"/>
            <a:r>
              <a:rPr lang="uk-UA" smtClean="0"/>
              <a:t>Редагувати стиль зразка тексту</a:t>
            </a:r>
          </a:p>
          <a:p>
            <a:pPr lvl="1" rtl="0"/>
            <a:r>
              <a:rPr lang="uk-UA" smtClean="0"/>
              <a:t>Другий рівень</a:t>
            </a:r>
          </a:p>
          <a:p>
            <a:pPr lvl="2" rtl="0"/>
            <a:r>
              <a:rPr lang="uk-UA" smtClean="0"/>
              <a:t>Третій рівень</a:t>
            </a:r>
          </a:p>
          <a:p>
            <a:pPr lvl="3" rtl="0"/>
            <a:r>
              <a:rPr lang="uk-UA" smtClean="0"/>
              <a:t>Четвертий рівень</a:t>
            </a:r>
          </a:p>
          <a:p>
            <a:pPr lvl="4" rtl="0"/>
            <a:r>
              <a:rPr lang="uk-UA" smtClean="0"/>
              <a:t>П’ятий рівень</a:t>
            </a:r>
            <a:endParaRPr lang="uk-UA" dirty="0"/>
          </a:p>
        </p:txBody>
      </p:sp>
      <p:sp>
        <p:nvSpPr>
          <p:cNvPr id="6" name="Місце для нижнього колонтитула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Додайте нижній колонтитул</a:t>
            </a:r>
            <a:endParaRPr lang="uk-UA" dirty="0"/>
          </a:p>
        </p:txBody>
      </p:sp>
      <p:sp>
        <p:nvSpPr>
          <p:cNvPr id="5" name="Місце для дати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442D1B-28E8-40FA-B38E-F277A4DB241A}" type="datetime1">
              <a:rPr lang="uk-UA" smtClean="0"/>
              <a:t>29.04.2020</a:t>
            </a:fld>
            <a:endParaRPr lang="uk-UA" dirty="0"/>
          </a:p>
        </p:txBody>
      </p:sp>
      <p:sp>
        <p:nvSpPr>
          <p:cNvPr id="7" name="Місце для номера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 rtl="0"/>
            <a:r>
              <a:rPr lang="uk-UA" smtClean="0"/>
              <a:t>Редагувати стиль зразка тексту</a:t>
            </a:r>
          </a:p>
          <a:p>
            <a:pPr lvl="1" rtl="0"/>
            <a:r>
              <a:rPr lang="uk-UA" smtClean="0"/>
              <a:t>Другий рівень</a:t>
            </a:r>
          </a:p>
          <a:p>
            <a:pPr lvl="2" rtl="0"/>
            <a:r>
              <a:rPr lang="uk-UA" smtClean="0"/>
              <a:t>Третій рівень</a:t>
            </a:r>
          </a:p>
          <a:p>
            <a:pPr lvl="3" rtl="0"/>
            <a:r>
              <a:rPr lang="uk-UA" smtClean="0"/>
              <a:t>Четвертий рівень</a:t>
            </a:r>
          </a:p>
          <a:p>
            <a:pPr lvl="4" rtl="0"/>
            <a:r>
              <a:rPr lang="uk-UA" smtClean="0"/>
              <a:t>П’ятий рівень</a:t>
            </a:r>
            <a:endParaRPr lang="uk-UA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 rtl="0"/>
            <a:r>
              <a:rPr lang="uk-UA" smtClean="0"/>
              <a:t>Редагувати стиль зразка тексту</a:t>
            </a:r>
          </a:p>
          <a:p>
            <a:pPr lvl="1" rtl="0"/>
            <a:r>
              <a:rPr lang="uk-UA" smtClean="0"/>
              <a:t>Другий рівень</a:t>
            </a:r>
          </a:p>
          <a:p>
            <a:pPr lvl="2" rtl="0"/>
            <a:r>
              <a:rPr lang="uk-UA" smtClean="0"/>
              <a:t>Третій рівень</a:t>
            </a:r>
          </a:p>
          <a:p>
            <a:pPr lvl="3" rtl="0"/>
            <a:r>
              <a:rPr lang="uk-UA" smtClean="0"/>
              <a:t>Четвертий рівень</a:t>
            </a:r>
          </a:p>
          <a:p>
            <a:pPr lvl="4" rtl="0"/>
            <a:r>
              <a:rPr lang="uk-UA" smtClean="0"/>
              <a:t>П’ятий рівень</a:t>
            </a:r>
            <a:endParaRPr lang="uk-UA" dirty="0"/>
          </a:p>
        </p:txBody>
      </p:sp>
      <p:sp>
        <p:nvSpPr>
          <p:cNvPr id="8" name="Місце для нижнього колонтитула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Додайте нижній колонтитул</a:t>
            </a:r>
            <a:endParaRPr lang="uk-UA" dirty="0"/>
          </a:p>
        </p:txBody>
      </p:sp>
      <p:sp>
        <p:nvSpPr>
          <p:cNvPr id="7" name="Місце для дати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904EA0-A327-40F4-82E3-ED11061B16A4}" type="datetime1">
              <a:rPr lang="uk-UA" smtClean="0"/>
              <a:t>29.04.2020</a:t>
            </a:fld>
            <a:endParaRPr lang="uk-UA" dirty="0"/>
          </a:p>
        </p:txBody>
      </p:sp>
      <p:sp>
        <p:nvSpPr>
          <p:cNvPr id="9" name="Місце для номера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4" name="Місце для нижнього колонтитула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Додайте нижній колонтитул</a:t>
            </a:r>
            <a:endParaRPr lang="uk-UA" dirty="0"/>
          </a:p>
        </p:txBody>
      </p:sp>
      <p:sp>
        <p:nvSpPr>
          <p:cNvPr id="3" name="Місце для дати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D8062F-4E7D-4CEB-B962-49BCA982D57D}" type="datetime1">
              <a:rPr lang="uk-UA" smtClean="0"/>
              <a:t>29.04.2020</a:t>
            </a:fld>
            <a:endParaRPr lang="uk-UA" dirty="0"/>
          </a:p>
        </p:txBody>
      </p:sp>
      <p:sp>
        <p:nvSpPr>
          <p:cNvPr id="5" name="Місце для номера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нижнього колонтитула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Додайте нижній колонтитул</a:t>
            </a:r>
            <a:endParaRPr lang="uk-UA" dirty="0"/>
          </a:p>
        </p:txBody>
      </p:sp>
      <p:sp>
        <p:nvSpPr>
          <p:cNvPr id="2" name="Місце для дати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9A64A0-13FA-47CD-9774-505A2420D2E7}" type="datetime1">
              <a:rPr lang="uk-UA" smtClean="0"/>
              <a:t>29.04.2020</a:t>
            </a:fld>
            <a:endParaRPr lang="uk-UA" dirty="0"/>
          </a:p>
        </p:txBody>
      </p:sp>
      <p:sp>
        <p:nvSpPr>
          <p:cNvPr id="4" name="Місце для номера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місту 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uk-UA" smtClean="0"/>
              <a:t>Редагувати стиль зразка тексту</a:t>
            </a:r>
          </a:p>
          <a:p>
            <a:pPr lvl="1" rtl="0"/>
            <a:r>
              <a:rPr lang="uk-UA" smtClean="0"/>
              <a:t>Другий рівень</a:t>
            </a:r>
          </a:p>
          <a:p>
            <a:pPr lvl="2" rtl="0"/>
            <a:r>
              <a:rPr lang="uk-UA" smtClean="0"/>
              <a:t>Третій рівень</a:t>
            </a:r>
          </a:p>
          <a:p>
            <a:pPr lvl="3" rtl="0"/>
            <a:r>
              <a:rPr lang="uk-UA" smtClean="0"/>
              <a:t>Четвертий рівень</a:t>
            </a:r>
          </a:p>
          <a:p>
            <a:pPr lvl="4" rtl="0"/>
            <a:r>
              <a:rPr lang="uk-UA" smtClean="0"/>
              <a:t>П’ятий рівень</a:t>
            </a:r>
            <a:endParaRPr lang="uk-UA" dirty="0"/>
          </a:p>
        </p:txBody>
      </p:sp>
      <p:sp>
        <p:nvSpPr>
          <p:cNvPr id="4" name="Місце для тексту 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нижнього колонтитула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Додайте нижній колонтитул</a:t>
            </a:r>
            <a:endParaRPr lang="uk-UA" dirty="0"/>
          </a:p>
        </p:txBody>
      </p:sp>
      <p:sp>
        <p:nvSpPr>
          <p:cNvPr id="5" name="Місце для дати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3909A9-7F9E-4250-8A38-A47C593C9A25}" type="datetime1">
              <a:rPr lang="uk-UA" smtClean="0"/>
              <a:t>29.04.2020</a:t>
            </a:fld>
            <a:endParaRPr lang="uk-UA" dirty="0"/>
          </a:p>
        </p:txBody>
      </p:sp>
      <p:sp>
        <p:nvSpPr>
          <p:cNvPr id="7" name="Місце для номера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ілінія 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12" name="Місце для зображення 11" descr="Пустий покажчик місця заповнення для зображення. Клацніть цей покажчик і виберіть зображення, яке потрібно додати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uk-UA" smtClean="0"/>
              <a:t>Клацніть піктограму, щоб додати зображення</a:t>
            </a:r>
            <a:endParaRPr lang="uk-UA" dirty="0"/>
          </a:p>
        </p:txBody>
      </p:sp>
      <p:sp>
        <p:nvSpPr>
          <p:cNvPr id="4" name="Місце для тексту 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нижнього колонтитула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Додайте нижній колонтитул</a:t>
            </a:r>
            <a:endParaRPr lang="uk-UA" dirty="0"/>
          </a:p>
        </p:txBody>
      </p:sp>
      <p:sp>
        <p:nvSpPr>
          <p:cNvPr id="5" name="Місце для дати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F8ED8D-B3DB-48B9-B071-10121AB7D09A}" type="datetime1">
              <a:rPr lang="uk-UA" smtClean="0"/>
              <a:t>29.04.2020</a:t>
            </a:fld>
            <a:endParaRPr lang="uk-UA" dirty="0"/>
          </a:p>
        </p:txBody>
      </p:sp>
      <p:sp>
        <p:nvSpPr>
          <p:cNvPr id="7" name="Місце для номера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Зображення 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Місце для заголовка 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uk-UA" dirty="0" smtClean="0"/>
              <a:t>Зразок заголовка</a:t>
            </a: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uk-UA" dirty="0" smtClean="0"/>
              <a:t>Зразки заголовків</a:t>
            </a:r>
          </a:p>
          <a:p>
            <a:pPr lvl="1" rtl="0"/>
            <a:r>
              <a:rPr lang="uk-UA" dirty="0" smtClean="0"/>
              <a:t>Другий рівень</a:t>
            </a:r>
          </a:p>
          <a:p>
            <a:pPr lvl="2" rtl="0"/>
            <a:r>
              <a:rPr lang="uk-UA" dirty="0" smtClean="0"/>
              <a:t>Третій рівень</a:t>
            </a:r>
          </a:p>
          <a:p>
            <a:pPr lvl="3" rtl="0"/>
            <a:r>
              <a:rPr lang="uk-UA" dirty="0" smtClean="0"/>
              <a:t>Четвертий рівень</a:t>
            </a:r>
          </a:p>
          <a:p>
            <a:pPr lvl="4" rtl="0"/>
            <a:r>
              <a:rPr lang="uk-UA" dirty="0" smtClean="0"/>
              <a:t>П’ятий рівень</a:t>
            </a:r>
            <a:endParaRPr lang="uk-UA" dirty="0"/>
          </a:p>
        </p:txBody>
      </p:sp>
      <p:sp>
        <p:nvSpPr>
          <p:cNvPr id="5" name="Місце для нижнього колонтитула 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uk-UA" dirty="0" smtClean="0"/>
              <a:t>Додайте нижній колонтитул</a:t>
            </a:r>
            <a:endParaRPr lang="uk-UA" dirty="0"/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4E209538-7D36-4933-9B92-CBF16E0E7244}" type="datetime1">
              <a:rPr lang="uk-UA" smtClean="0"/>
              <a:t>29.04.2020</a:t>
            </a:fld>
            <a:endParaRPr lang="uk-UA" dirty="0"/>
          </a:p>
        </p:txBody>
      </p:sp>
      <p:sp>
        <p:nvSpPr>
          <p:cNvPr id="6" name="Місце для номера слайда 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uk-UA" smtClean="0"/>
              <a:pPr rtl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38200" y="476672"/>
            <a:ext cx="9829800" cy="410445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uk-UA" b="1" dirty="0" smtClean="0"/>
              <a:t>Обласний майстер-клас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для фахівців інклюзивно-ресурсних центрів</a:t>
            </a:r>
            <a:br>
              <a:rPr lang="uk-UA" dirty="0" smtClean="0"/>
            </a:br>
            <a:r>
              <a:rPr lang="uk-UA" dirty="0" smtClean="0"/>
              <a:t>«</a:t>
            </a:r>
            <a:r>
              <a:rPr lang="uk-UA" dirty="0" smtClean="0">
                <a:solidFill>
                  <a:schemeClr val="bg1"/>
                </a:solidFill>
              </a:rPr>
              <a:t>Проведення комплексної психолого-педагогічної оцінки розвитку дітей»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uk-UA" sz="3600" b="1" i="1" dirty="0"/>
          </a:p>
        </p:txBody>
      </p:sp>
      <p:sp>
        <p:nvSpPr>
          <p:cNvPr id="3" name="Місце для вмісту 2"/>
          <p:cNvSpPr>
            <a:spLocks noGrp="1"/>
          </p:cNvSpPr>
          <p:nvPr>
            <p:ph idx="1"/>
          </p:nvPr>
        </p:nvSpPr>
        <p:spPr>
          <a:xfrm flipV="1">
            <a:off x="4223792" y="5733256"/>
            <a:ext cx="3528392" cy="261742"/>
          </a:xfrm>
        </p:spPr>
        <p:txBody>
          <a:bodyPr rtlCol="0">
            <a:normAutofit fontScale="62500" lnSpcReduction="20000"/>
          </a:bodyPr>
          <a:lstStyle/>
          <a:p>
            <a:pPr marL="0" indent="0" algn="ctr" rtl="0">
              <a:buNone/>
            </a:pPr>
            <a:endParaRPr lang="uk-UA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38200" y="116632"/>
            <a:ext cx="9829800" cy="86409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algn="ctr" rtl="0"/>
            <a:r>
              <a:rPr lang="uk-UA" dirty="0" smtClean="0"/>
              <a:t>НОРМАТИВНА БАЗА</a:t>
            </a:r>
            <a:endParaRPr lang="uk-UA" dirty="0"/>
          </a:p>
        </p:txBody>
      </p:sp>
      <p:sp>
        <p:nvSpPr>
          <p:cNvPr id="7" name="Місце для вмісту 6"/>
          <p:cNvSpPr>
            <a:spLocks noGrp="1"/>
          </p:cNvSpPr>
          <p:nvPr>
            <p:ph idx="1"/>
          </p:nvPr>
        </p:nvSpPr>
        <p:spPr>
          <a:xfrm>
            <a:off x="838200" y="1124744"/>
            <a:ext cx="9829800" cy="439248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ru-RU" dirty="0" err="1" smtClean="0"/>
              <a:t>Типові</a:t>
            </a:r>
            <a:r>
              <a:rPr lang="ru-RU" dirty="0" smtClean="0"/>
              <a:t>  </a:t>
            </a:r>
            <a:r>
              <a:rPr lang="ru-RU" dirty="0" err="1" smtClean="0"/>
              <a:t>освітні</a:t>
            </a:r>
            <a:r>
              <a:rPr lang="ru-RU" dirty="0" smtClean="0"/>
              <a:t>   </a:t>
            </a:r>
            <a:r>
              <a:rPr lang="ru-RU" dirty="0" err="1" smtClean="0"/>
              <a:t>програми</a:t>
            </a:r>
            <a:r>
              <a:rPr lang="ru-RU" dirty="0" smtClean="0"/>
              <a:t> </a:t>
            </a:r>
            <a:r>
              <a:rPr lang="ru-RU" dirty="0" err="1" smtClean="0"/>
              <a:t>початкової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 </a:t>
            </a:r>
            <a:r>
              <a:rPr lang="ru-RU" dirty="0" err="1" smtClean="0"/>
              <a:t>спеціальних</a:t>
            </a:r>
            <a:r>
              <a:rPr lang="ru-RU" dirty="0" smtClean="0"/>
              <a:t> </a:t>
            </a:r>
            <a:r>
              <a:rPr lang="ru-RU" dirty="0" err="1" smtClean="0"/>
              <a:t>закладів</a:t>
            </a:r>
            <a:r>
              <a:rPr lang="ru-RU" dirty="0" smtClean="0"/>
              <a:t> </a:t>
            </a:r>
            <a:r>
              <a:rPr lang="ru-RU" dirty="0" err="1" smtClean="0"/>
              <a:t>загальної</a:t>
            </a:r>
            <a:r>
              <a:rPr lang="ru-RU" dirty="0" smtClean="0"/>
              <a:t> </a:t>
            </a:r>
            <a:r>
              <a:rPr lang="ru-RU" dirty="0" err="1" smtClean="0"/>
              <a:t>середньої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 І </a:t>
            </a:r>
            <a:r>
              <a:rPr lang="ru-RU" dirty="0" err="1" smtClean="0"/>
              <a:t>ступеня</a:t>
            </a:r>
            <a:r>
              <a:rPr lang="ru-RU" dirty="0" smtClean="0"/>
              <a:t>  для </a:t>
            </a:r>
            <a:r>
              <a:rPr lang="ru-RU" dirty="0" err="1" smtClean="0"/>
              <a:t>дітей</a:t>
            </a:r>
            <a:r>
              <a:rPr lang="ru-RU" dirty="0" smtClean="0"/>
              <a:t> з: </a:t>
            </a:r>
            <a:r>
              <a:rPr lang="ru-RU" b="1" dirty="0" smtClean="0">
                <a:solidFill>
                  <a:srgbClr val="C00000"/>
                </a:solidFill>
              </a:rPr>
              <a:t>Наказ МОН </a:t>
            </a:r>
            <a:r>
              <a:rPr lang="ru-RU" b="1" dirty="0" err="1" smtClean="0">
                <a:solidFill>
                  <a:srgbClr val="C00000"/>
                </a:solidFill>
              </a:rPr>
              <a:t>від</a:t>
            </a:r>
            <a:r>
              <a:rPr lang="ru-RU" b="1" dirty="0" smtClean="0">
                <a:solidFill>
                  <a:srgbClr val="C00000"/>
                </a:solidFill>
              </a:rPr>
              <a:t> 25.06.2018 №693  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uk-UA" sz="1500" b="1" dirty="0" smtClean="0"/>
              <a:t>Ввести типову освітню програму в дію  з 2018-2019 </a:t>
            </a:r>
            <a:r>
              <a:rPr lang="uk-UA" sz="1500" b="1" dirty="0" err="1" smtClean="0"/>
              <a:t>н.р</a:t>
            </a:r>
            <a:r>
              <a:rPr lang="uk-UA" sz="1500" b="1" dirty="0" smtClean="0"/>
              <a:t>. для 2-4 кл</a:t>
            </a:r>
            <a:endParaRPr lang="ru-RU" sz="1500" b="1" dirty="0" smtClean="0"/>
          </a:p>
          <a:p>
            <a:r>
              <a:rPr lang="uk-UA" sz="1500" b="1" dirty="0" smtClean="0"/>
              <a:t>- з </a:t>
            </a:r>
            <a:r>
              <a:rPr lang="uk-UA" sz="1500" b="1" i="1" dirty="0" smtClean="0"/>
              <a:t>інтелектуальними порушеннями</a:t>
            </a:r>
            <a:r>
              <a:rPr lang="uk-UA" sz="1500" b="1" dirty="0" smtClean="0"/>
              <a:t> (розвиток мовлення, соціально-побутове орієнтування, лікувальна фізкультура, ритміка); </a:t>
            </a:r>
            <a:endParaRPr lang="ru-RU" sz="1500" b="1" dirty="0" smtClean="0"/>
          </a:p>
          <a:p>
            <a:r>
              <a:rPr lang="uk-UA" sz="1500" b="1" dirty="0" smtClean="0"/>
              <a:t>- </a:t>
            </a:r>
            <a:r>
              <a:rPr lang="uk-UA" sz="1500" b="1" i="1" dirty="0" smtClean="0"/>
              <a:t>порушеннями слуху</a:t>
            </a:r>
            <a:r>
              <a:rPr lang="uk-UA" sz="1500" b="1" dirty="0" smtClean="0"/>
              <a:t>: </a:t>
            </a:r>
            <a:endParaRPr lang="ru-RU" sz="1500" b="1" dirty="0" smtClean="0"/>
          </a:p>
          <a:p>
            <a:r>
              <a:rPr lang="uk-UA" sz="1500" b="1" dirty="0" smtClean="0"/>
              <a:t>(глухих дітей (розвиток </a:t>
            </a:r>
            <a:r>
              <a:rPr lang="uk-UA" sz="1500" b="1" dirty="0" err="1" smtClean="0"/>
              <a:t>слухо-зоро-тактильного</a:t>
            </a:r>
            <a:r>
              <a:rPr lang="uk-UA" sz="1500" b="1" dirty="0" smtClean="0"/>
              <a:t> сприймання мовлення та формування вимови, ритміка; лікувальна фізкультура);</a:t>
            </a:r>
            <a:endParaRPr lang="ru-RU" sz="1500" b="1" dirty="0" smtClean="0"/>
          </a:p>
          <a:p>
            <a:r>
              <a:rPr lang="uk-UA" sz="1500" b="1" dirty="0" smtClean="0"/>
              <a:t>дітей зі зниженим слухом (розвиток слухового сприймання та формування вимови;  ритміка; лікувальна фізкультура); </a:t>
            </a:r>
            <a:endParaRPr lang="ru-RU" sz="1500" b="1" dirty="0" smtClean="0"/>
          </a:p>
          <a:p>
            <a:r>
              <a:rPr lang="uk-UA" sz="1500" b="1" dirty="0" smtClean="0"/>
              <a:t>- </a:t>
            </a:r>
            <a:r>
              <a:rPr lang="uk-UA" sz="1500" b="1" i="1" dirty="0" smtClean="0"/>
              <a:t>порушеннями зору</a:t>
            </a:r>
            <a:r>
              <a:rPr lang="uk-UA" sz="1500" b="1" dirty="0" smtClean="0"/>
              <a:t>: </a:t>
            </a:r>
            <a:endParaRPr lang="ru-RU" sz="1500" b="1" dirty="0" smtClean="0"/>
          </a:p>
          <a:p>
            <a:r>
              <a:rPr lang="uk-UA" sz="1500" b="1" dirty="0" smtClean="0"/>
              <a:t>(сліпих дітей (орієнтування в просторі, розвиток мовлення, корекція розвитку, соціально-побутове орієнтування, лікувальна фізкультура, ритміка);</a:t>
            </a:r>
            <a:endParaRPr lang="ru-RU" sz="1500" b="1" dirty="0" smtClean="0"/>
          </a:p>
          <a:p>
            <a:pPr marL="0" indent="0">
              <a:buNone/>
            </a:pP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90863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38200" y="116632"/>
            <a:ext cx="9829800" cy="86409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algn="ctr" rtl="0"/>
            <a:r>
              <a:rPr lang="uk-UA" dirty="0" smtClean="0"/>
              <a:t>НОРМАТИВНА БАЗА</a:t>
            </a:r>
            <a:endParaRPr lang="uk-UA" dirty="0"/>
          </a:p>
        </p:txBody>
      </p:sp>
      <p:sp>
        <p:nvSpPr>
          <p:cNvPr id="7" name="Місце для вмісту 6"/>
          <p:cNvSpPr>
            <a:spLocks noGrp="1"/>
          </p:cNvSpPr>
          <p:nvPr>
            <p:ph idx="1"/>
          </p:nvPr>
        </p:nvSpPr>
        <p:spPr>
          <a:xfrm>
            <a:off x="838200" y="1124744"/>
            <a:ext cx="9829800" cy="4392488"/>
          </a:xfrm>
        </p:spPr>
        <p:txBody>
          <a:bodyPr>
            <a:normAutofit fontScale="62500" lnSpcReduction="20000"/>
          </a:bodyPr>
          <a:lstStyle/>
          <a:p>
            <a:r>
              <a:rPr lang="uk-UA" sz="2300" b="1" dirty="0"/>
              <a:t>дітей зі зниженим зором (розвиток мовлення, корекція розвитку, соціально-побутове орієнтування, лікувальна фізкультура, ритміка);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sz="2300" b="1" dirty="0"/>
          </a:p>
          <a:p>
            <a:r>
              <a:rPr lang="uk-UA" sz="2300" b="1" dirty="0"/>
              <a:t>- </a:t>
            </a:r>
            <a:r>
              <a:rPr lang="uk-UA" sz="2300" b="1" i="1" dirty="0"/>
              <a:t>із затримкою психічного розвитку</a:t>
            </a:r>
            <a:r>
              <a:rPr lang="uk-UA" sz="2300" b="1" dirty="0"/>
              <a:t> (розвиток мовлення, ритміка, корекція розвитку);</a:t>
            </a:r>
            <a:endParaRPr lang="ru-RU" sz="2300" b="1" dirty="0"/>
          </a:p>
          <a:p>
            <a:r>
              <a:rPr lang="uk-UA" sz="2300" b="1" dirty="0"/>
              <a:t>- </a:t>
            </a:r>
            <a:r>
              <a:rPr lang="uk-UA" sz="2300" b="1" i="1" dirty="0"/>
              <a:t>тяжкими порушеннями мовлення </a:t>
            </a:r>
            <a:r>
              <a:rPr lang="uk-UA" sz="2300" b="1" dirty="0"/>
              <a:t>(корекція мовлення, корекція розвитку, </a:t>
            </a:r>
            <a:r>
              <a:rPr lang="uk-UA" sz="2300" b="1" dirty="0" err="1"/>
              <a:t>логоритміка</a:t>
            </a:r>
            <a:r>
              <a:rPr lang="uk-UA" sz="2300" b="1" dirty="0"/>
              <a:t>, лікувальна фізкультура); </a:t>
            </a:r>
            <a:endParaRPr lang="ru-RU" sz="2300" b="1" dirty="0"/>
          </a:p>
          <a:p>
            <a:r>
              <a:rPr lang="uk-UA" sz="2300" b="1" dirty="0"/>
              <a:t>-з </a:t>
            </a:r>
            <a:r>
              <a:rPr lang="uk-UA" sz="2300" b="1" i="1" dirty="0"/>
              <a:t>порушенням опорно-рухового апарату</a:t>
            </a:r>
            <a:r>
              <a:rPr lang="uk-UA" sz="2300" b="1" dirty="0"/>
              <a:t> (лікувальна фізкультура, корекція розвитку); </a:t>
            </a:r>
            <a:endParaRPr lang="ru-RU" sz="2300" b="1" dirty="0"/>
          </a:p>
          <a:p>
            <a:r>
              <a:rPr lang="uk-UA" sz="2300" b="1" dirty="0"/>
              <a:t>- </a:t>
            </a:r>
            <a:r>
              <a:rPr lang="uk-UA" sz="2300" b="1" i="1" dirty="0"/>
              <a:t>зі складними порушеннями розвитку</a:t>
            </a:r>
            <a:r>
              <a:rPr lang="uk-UA" sz="2300" b="1" dirty="0"/>
              <a:t> (з порушеннями зору в поєднанні з інтелектуальними порушенням - орієнтування в просторі, розвиток мовлення, корекція розвитку, соціально-побутове орієнтування, лікувальна фізкультура, ритміка);</a:t>
            </a:r>
            <a:endParaRPr lang="ru-RU" sz="2300" b="1" dirty="0"/>
          </a:p>
          <a:p>
            <a:r>
              <a:rPr lang="uk-UA" sz="2300" b="1" dirty="0"/>
              <a:t>- </a:t>
            </a:r>
            <a:r>
              <a:rPr lang="uk-UA" sz="2300" b="1" i="1" dirty="0"/>
              <a:t>зі складними порушеннями розвитку</a:t>
            </a:r>
            <a:r>
              <a:rPr lang="uk-UA" sz="2300" b="1" dirty="0"/>
              <a:t> (з порушеннями слуху  в поєднанні з інтелектуальними порушеннями - розвиток </a:t>
            </a:r>
            <a:r>
              <a:rPr lang="uk-UA" sz="2300" b="1" dirty="0" err="1"/>
              <a:t>слухо-зоро-тактильного</a:t>
            </a:r>
            <a:r>
              <a:rPr lang="uk-UA" sz="2300" b="1" dirty="0"/>
              <a:t> сприймання мовлення та формування вимови, розвиток слухового сприймання та формування вимови; ритміка; лікувальна фізкультура);</a:t>
            </a:r>
            <a:endParaRPr lang="ru-RU" sz="2300" b="1" dirty="0"/>
          </a:p>
          <a:p>
            <a:r>
              <a:rPr lang="ru-RU" sz="2300" b="1" dirty="0"/>
              <a:t>- </a:t>
            </a:r>
            <a:r>
              <a:rPr lang="ru-RU" sz="2300" b="1" i="1" dirty="0"/>
              <a:t>з</a:t>
            </a:r>
            <a:r>
              <a:rPr lang="uk-UA" sz="2300" b="1" i="1" dirty="0"/>
              <a:t>і</a:t>
            </a:r>
            <a:r>
              <a:rPr lang="ru-RU" sz="2300" b="1" i="1" dirty="0"/>
              <a:t> </a:t>
            </a:r>
            <a:r>
              <a:rPr lang="ru-RU" sz="2300" b="1" i="1" dirty="0" err="1"/>
              <a:t>складними</a:t>
            </a:r>
            <a:r>
              <a:rPr lang="ru-RU" sz="2300" b="1" i="1" dirty="0"/>
              <a:t> </a:t>
            </a:r>
            <a:r>
              <a:rPr lang="ru-RU" sz="2300" b="1" i="1" dirty="0" err="1"/>
              <a:t>порушеннями</a:t>
            </a:r>
            <a:r>
              <a:rPr lang="ru-RU" sz="2300" b="1" i="1" dirty="0"/>
              <a:t> </a:t>
            </a:r>
            <a:r>
              <a:rPr lang="ru-RU" sz="2300" b="1" i="1" dirty="0" err="1"/>
              <a:t>розвитку</a:t>
            </a:r>
            <a:r>
              <a:rPr lang="ru-RU" sz="2300" b="1" dirty="0"/>
              <a:t> (з </a:t>
            </a:r>
            <a:r>
              <a:rPr lang="ru-RU" sz="2300" b="1" dirty="0" err="1"/>
              <a:t>порушеннями</a:t>
            </a:r>
            <a:r>
              <a:rPr lang="ru-RU" sz="2300" b="1" dirty="0"/>
              <a:t> опорно - </a:t>
            </a:r>
            <a:r>
              <a:rPr lang="ru-RU" sz="2300" b="1" dirty="0" err="1"/>
              <a:t>рухового</a:t>
            </a:r>
            <a:r>
              <a:rPr lang="ru-RU" sz="2300" b="1" dirty="0"/>
              <a:t> </a:t>
            </a:r>
            <a:r>
              <a:rPr lang="ru-RU" sz="2300" b="1" dirty="0" err="1"/>
              <a:t>апарату</a:t>
            </a:r>
            <a:r>
              <a:rPr lang="ru-RU" sz="2300" b="1" dirty="0"/>
              <a:t>  в </a:t>
            </a:r>
            <a:r>
              <a:rPr lang="ru-RU" sz="2300" b="1" dirty="0" err="1"/>
              <a:t>поєднанні</a:t>
            </a:r>
            <a:r>
              <a:rPr lang="ru-RU" sz="2300" b="1" dirty="0"/>
              <a:t> з </a:t>
            </a:r>
            <a:r>
              <a:rPr lang="ru-RU" sz="2300" b="1" dirty="0" err="1"/>
              <a:t>інтелектуальними</a:t>
            </a:r>
            <a:r>
              <a:rPr lang="uk-UA" sz="2300" b="1" dirty="0"/>
              <a:t>  </a:t>
            </a:r>
            <a:r>
              <a:rPr lang="ru-RU" sz="2300" b="1" dirty="0" err="1"/>
              <a:t>порушеннями</a:t>
            </a:r>
            <a:r>
              <a:rPr lang="uk-UA" sz="2300" b="1" dirty="0"/>
              <a:t> - </a:t>
            </a:r>
            <a:r>
              <a:rPr lang="ru-RU" sz="2300" b="1" dirty="0" err="1"/>
              <a:t>лікувальна</a:t>
            </a:r>
            <a:r>
              <a:rPr lang="ru-RU" sz="2300" b="1" dirty="0"/>
              <a:t> </a:t>
            </a:r>
            <a:r>
              <a:rPr lang="ru-RU" sz="2300" b="1" dirty="0" err="1"/>
              <a:t>фізкультура</a:t>
            </a:r>
            <a:r>
              <a:rPr lang="ru-RU" sz="2300" b="1" dirty="0"/>
              <a:t>, </a:t>
            </a:r>
            <a:r>
              <a:rPr lang="ru-RU" sz="2300" b="1" dirty="0" err="1"/>
              <a:t>корекція</a:t>
            </a:r>
            <a:r>
              <a:rPr lang="ru-RU" sz="2300" b="1" dirty="0"/>
              <a:t> </a:t>
            </a:r>
            <a:r>
              <a:rPr lang="ru-RU" sz="2300" b="1" dirty="0" err="1"/>
              <a:t>розвитку</a:t>
            </a:r>
            <a:r>
              <a:rPr lang="uk-UA" sz="2300" b="1" dirty="0"/>
              <a:t>,</a:t>
            </a:r>
            <a:r>
              <a:rPr lang="ru-RU" sz="2300" b="1" dirty="0"/>
              <a:t> </a:t>
            </a:r>
            <a:r>
              <a:rPr lang="ru-RU" sz="2300" b="1" dirty="0" err="1"/>
              <a:t>соціально-побутове</a:t>
            </a:r>
            <a:r>
              <a:rPr lang="ru-RU" sz="2300" b="1" dirty="0"/>
              <a:t> </a:t>
            </a:r>
            <a:r>
              <a:rPr lang="ru-RU" sz="2300" b="1" dirty="0" err="1"/>
              <a:t>орієнтування</a:t>
            </a:r>
            <a:r>
              <a:rPr lang="ru-RU" sz="2300" b="1" dirty="0"/>
              <a:t>)</a:t>
            </a:r>
            <a:r>
              <a:rPr lang="uk-UA" sz="2300" b="1" dirty="0"/>
              <a:t>;</a:t>
            </a:r>
            <a:endParaRPr lang="ru-RU" sz="2300" b="1" dirty="0"/>
          </a:p>
          <a:p>
            <a:r>
              <a:rPr lang="uk-UA" sz="2300" b="1" dirty="0"/>
              <a:t>-  </a:t>
            </a:r>
            <a:r>
              <a:rPr lang="ru-RU" sz="2300" b="1" i="1" dirty="0"/>
              <a:t>з  </a:t>
            </a:r>
            <a:r>
              <a:rPr lang="ru-RU" sz="2300" b="1" i="1" dirty="0" err="1"/>
              <a:t>інтелектуальними</a:t>
            </a:r>
            <a:r>
              <a:rPr lang="ru-RU" sz="2300" b="1" i="1" dirty="0"/>
              <a:t> </a:t>
            </a:r>
            <a:r>
              <a:rPr lang="ru-RU" sz="2300" b="1" i="1" dirty="0" err="1"/>
              <a:t>порушеннями</a:t>
            </a:r>
            <a:r>
              <a:rPr lang="ru-RU" sz="2300" b="1" i="1" dirty="0"/>
              <a:t> </a:t>
            </a:r>
            <a:r>
              <a:rPr lang="ru-RU" sz="2300" b="1" i="1" dirty="0" err="1"/>
              <a:t>помірного</a:t>
            </a:r>
            <a:r>
              <a:rPr lang="ru-RU" sz="2300" b="1" i="1" dirty="0"/>
              <a:t> та тяжкого </a:t>
            </a:r>
            <a:r>
              <a:rPr lang="ru-RU" sz="2300" b="1" i="1" dirty="0" err="1"/>
              <a:t>ступенів</a:t>
            </a:r>
            <a:r>
              <a:rPr lang="uk-UA" sz="2300" b="1" dirty="0"/>
              <a:t> (психомоторний та сенсорний розвиток, логопедичні заняття, ритміка);</a:t>
            </a:r>
            <a:endParaRPr lang="ru-RU" sz="2300" b="1" dirty="0"/>
          </a:p>
          <a:p>
            <a:pPr marL="0" indent="0">
              <a:buNone/>
            </a:pP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153707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38200" y="116632"/>
            <a:ext cx="9829800" cy="86409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algn="ctr" rtl="0"/>
            <a:r>
              <a:rPr lang="uk-UA" dirty="0" smtClean="0"/>
              <a:t>НОРМАТИВНА БАЗА</a:t>
            </a:r>
            <a:endParaRPr lang="uk-UA" dirty="0"/>
          </a:p>
        </p:txBody>
      </p:sp>
      <p:sp>
        <p:nvSpPr>
          <p:cNvPr id="7" name="Місце для вмісту 6"/>
          <p:cNvSpPr>
            <a:spLocks noGrp="1"/>
          </p:cNvSpPr>
          <p:nvPr>
            <p:ph idx="1"/>
          </p:nvPr>
        </p:nvSpPr>
        <p:spPr>
          <a:xfrm>
            <a:off x="838200" y="1124744"/>
            <a:ext cx="9829800" cy="43924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sz="1900" b="1" dirty="0">
                <a:solidFill>
                  <a:srgbClr val="C00000"/>
                </a:solidFill>
              </a:rPr>
              <a:t>Наказ МОН від 26.07. 2018 р. № 814</a:t>
            </a:r>
            <a:endParaRPr lang="ru-RU" sz="1900" dirty="0">
              <a:solidFill>
                <a:srgbClr val="C00000"/>
              </a:solidFill>
            </a:endParaRPr>
          </a:p>
          <a:p>
            <a:r>
              <a:rPr lang="uk-UA" sz="1500" b="1" dirty="0"/>
              <a:t>Ввести типову освітню програму в дію поетапно:</a:t>
            </a:r>
            <a:endParaRPr lang="ru-RU" sz="1500" b="1" dirty="0"/>
          </a:p>
          <a:p>
            <a:r>
              <a:rPr lang="uk-UA" sz="1500" b="1" dirty="0"/>
              <a:t>У 1-х класах – з 2018-2019 </a:t>
            </a:r>
            <a:r>
              <a:rPr lang="uk-UA" sz="1500" b="1" dirty="0" err="1"/>
              <a:t>н.р</a:t>
            </a:r>
            <a:r>
              <a:rPr lang="uk-UA" sz="1500" b="1" dirty="0"/>
              <a:t>.;</a:t>
            </a:r>
            <a:endParaRPr lang="ru-RU" sz="1500" b="1" dirty="0"/>
          </a:p>
          <a:p>
            <a:r>
              <a:rPr lang="uk-UA" sz="1500" b="1" dirty="0"/>
              <a:t>у 2-х класах – з 2019-2020 </a:t>
            </a:r>
            <a:r>
              <a:rPr lang="uk-UA" sz="1500" b="1" dirty="0" err="1"/>
              <a:t>н.р</a:t>
            </a:r>
            <a:r>
              <a:rPr lang="uk-UA" sz="1500" b="1" dirty="0"/>
              <a:t>.;</a:t>
            </a:r>
            <a:endParaRPr lang="ru-RU" sz="1500" b="1" dirty="0"/>
          </a:p>
          <a:p>
            <a:r>
              <a:rPr lang="uk-UA" sz="1500" b="1" dirty="0"/>
              <a:t>у 3-х класах – з 2020-2021 </a:t>
            </a:r>
            <a:r>
              <a:rPr lang="uk-UA" sz="1500" b="1" dirty="0" err="1"/>
              <a:t>н.р</a:t>
            </a:r>
            <a:r>
              <a:rPr lang="uk-UA" sz="1500" b="1" dirty="0"/>
              <a:t>.;</a:t>
            </a:r>
            <a:endParaRPr lang="ru-RU" sz="1500" b="1" dirty="0"/>
          </a:p>
          <a:p>
            <a:r>
              <a:rPr lang="uk-UA" sz="1500" b="1" dirty="0"/>
              <a:t>у 4-х класах – з 2021-2022 </a:t>
            </a:r>
            <a:r>
              <a:rPr lang="uk-UA" sz="1500" b="1" dirty="0" err="1"/>
              <a:t>н.р</a:t>
            </a:r>
            <a:r>
              <a:rPr lang="uk-UA" sz="1500" b="1" dirty="0"/>
              <a:t>.;</a:t>
            </a:r>
            <a:endParaRPr lang="ru-RU" sz="1500" b="1" dirty="0"/>
          </a:p>
          <a:p>
            <a:r>
              <a:rPr lang="uk-UA" sz="1500" b="1" dirty="0"/>
              <a:t>- </a:t>
            </a:r>
            <a:r>
              <a:rPr lang="uk-UA" sz="1500" b="1" i="1" dirty="0"/>
              <a:t>інтелектуальними порушеннями</a:t>
            </a:r>
            <a:r>
              <a:rPr lang="uk-UA" sz="1500" b="1" dirty="0"/>
              <a:t> (розвиток мовлення, соціально-побутове орієнтування, лікувальна фізкультура (ритміка); </a:t>
            </a:r>
            <a:endParaRPr lang="ru-RU" sz="1500" b="1" dirty="0"/>
          </a:p>
          <a:p>
            <a:r>
              <a:rPr lang="uk-UA" sz="1500" b="1" dirty="0"/>
              <a:t>- </a:t>
            </a:r>
            <a:r>
              <a:rPr lang="uk-UA" sz="1500" b="1" i="1" dirty="0"/>
              <a:t>порушеннями слуху</a:t>
            </a:r>
            <a:r>
              <a:rPr lang="uk-UA" sz="1500" b="1" dirty="0"/>
              <a:t>: </a:t>
            </a:r>
            <a:endParaRPr lang="ru-RU" sz="1500" b="1" dirty="0"/>
          </a:p>
          <a:p>
            <a:r>
              <a:rPr lang="uk-UA" sz="1500" b="1" dirty="0"/>
              <a:t>(глухих дітей (розвиток </a:t>
            </a:r>
            <a:r>
              <a:rPr lang="uk-UA" sz="1500" b="1" dirty="0" err="1"/>
              <a:t>слухо-зоро-тактильного</a:t>
            </a:r>
            <a:r>
              <a:rPr lang="uk-UA" sz="1500" b="1" dirty="0"/>
              <a:t> сприймання мовлення та формування вимови, лікувальна фізкультура (ритміка);</a:t>
            </a:r>
            <a:endParaRPr lang="ru-RU" sz="1500" b="1" dirty="0"/>
          </a:p>
          <a:p>
            <a:r>
              <a:rPr lang="uk-UA" sz="1500" b="1" dirty="0"/>
              <a:t>дітей зі зниженим слухом (розвиток слухового сприймання та формування вимови; лікувальна фізкультура (ритміка); </a:t>
            </a:r>
            <a:endParaRPr lang="ru-RU" sz="1500" b="1" dirty="0"/>
          </a:p>
          <a:p>
            <a:pPr marL="0" indent="0">
              <a:buNone/>
            </a:pP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111147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38200" y="116632"/>
            <a:ext cx="9829800" cy="86409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algn="ctr" rtl="0"/>
            <a:r>
              <a:rPr lang="uk-UA" dirty="0" smtClean="0"/>
              <a:t>НОРМАТИВНА БАЗА</a:t>
            </a:r>
            <a:endParaRPr lang="uk-UA" dirty="0"/>
          </a:p>
        </p:txBody>
      </p:sp>
      <p:sp>
        <p:nvSpPr>
          <p:cNvPr id="7" name="Місце для вмісту 6"/>
          <p:cNvSpPr>
            <a:spLocks noGrp="1"/>
          </p:cNvSpPr>
          <p:nvPr>
            <p:ph idx="1"/>
          </p:nvPr>
        </p:nvSpPr>
        <p:spPr>
          <a:xfrm>
            <a:off x="838200" y="1124744"/>
            <a:ext cx="9829800" cy="4392488"/>
          </a:xfrm>
        </p:spPr>
        <p:txBody>
          <a:bodyPr>
            <a:normAutofit fontScale="55000" lnSpcReduction="20000"/>
          </a:bodyPr>
          <a:lstStyle/>
          <a:p>
            <a:r>
              <a:rPr lang="uk-UA" sz="2200" b="1" dirty="0"/>
              <a:t>- </a:t>
            </a:r>
            <a:r>
              <a:rPr lang="uk-UA" sz="2200" b="1" i="1" dirty="0"/>
              <a:t>порушеннями зору</a:t>
            </a:r>
            <a:r>
              <a:rPr lang="uk-UA" sz="2200" b="1" dirty="0"/>
              <a:t>: (орієнтування в просторі, розвиток мовлення, корекція розвитку, соціально-побутове орієнтування, лікувальна фізкультура (ритміка);</a:t>
            </a:r>
            <a:endParaRPr lang="ru-RU" sz="2200" b="1" dirty="0"/>
          </a:p>
          <a:p>
            <a:r>
              <a:rPr lang="uk-UA" sz="2200" b="1" dirty="0"/>
              <a:t>- </a:t>
            </a:r>
            <a:r>
              <a:rPr lang="uk-UA" sz="2200" b="1" i="1" dirty="0"/>
              <a:t>із затримкою психічного розвитку</a:t>
            </a:r>
            <a:r>
              <a:rPr lang="uk-UA" sz="2200" b="1" dirty="0"/>
              <a:t> (розвиток мовлення, ритміка, корекція розвитку); </a:t>
            </a:r>
            <a:endParaRPr lang="ru-RU" sz="2200" b="1" dirty="0"/>
          </a:p>
          <a:p>
            <a:r>
              <a:rPr lang="uk-UA" sz="2200" b="1" i="1" dirty="0"/>
              <a:t>- із затримкою психічного розвитку</a:t>
            </a:r>
            <a:r>
              <a:rPr lang="uk-UA" sz="2200" b="1" dirty="0"/>
              <a:t> (з навчанням мовою відповідного корінного народу або національної меншини (корекція мовлення, ритміка, корекція розвитку);</a:t>
            </a:r>
            <a:endParaRPr lang="ru-RU" sz="2200" b="1" dirty="0"/>
          </a:p>
          <a:p>
            <a:r>
              <a:rPr lang="uk-UA" sz="2200" b="1" dirty="0"/>
              <a:t>- </a:t>
            </a:r>
            <a:r>
              <a:rPr lang="uk-UA" sz="2200" b="1" i="1" dirty="0"/>
              <a:t>тяжкими порушеннями мовлення </a:t>
            </a:r>
            <a:r>
              <a:rPr lang="uk-UA" sz="2200" b="1" dirty="0"/>
              <a:t>(корекція мовлення, корекція розвитку, </a:t>
            </a:r>
            <a:r>
              <a:rPr lang="uk-UA" sz="2200" b="1" dirty="0" err="1"/>
              <a:t>логоритміка</a:t>
            </a:r>
            <a:r>
              <a:rPr lang="uk-UA" sz="2200" b="1" dirty="0"/>
              <a:t>, лікувальна фізкультура); </a:t>
            </a:r>
            <a:endParaRPr lang="ru-RU" sz="2200" b="1" dirty="0"/>
          </a:p>
          <a:p>
            <a:r>
              <a:rPr lang="uk-UA" sz="2200" b="1" dirty="0"/>
              <a:t>-з </a:t>
            </a:r>
            <a:r>
              <a:rPr lang="uk-UA" sz="2200" b="1" i="1" dirty="0"/>
              <a:t>порушенням опорно-рухового апарату</a:t>
            </a:r>
            <a:r>
              <a:rPr lang="uk-UA" sz="2200" b="1" dirty="0"/>
              <a:t> (лікувальна фізкультура, корекція розвитку); </a:t>
            </a:r>
            <a:endParaRPr lang="ru-RU" sz="2200" b="1" dirty="0"/>
          </a:p>
          <a:p>
            <a:r>
              <a:rPr lang="uk-UA" sz="2200" b="1" dirty="0"/>
              <a:t>- </a:t>
            </a:r>
            <a:r>
              <a:rPr lang="uk-UA" sz="2200" b="1" i="1" dirty="0"/>
              <a:t>зі складними порушеннями розвитку</a:t>
            </a:r>
            <a:r>
              <a:rPr lang="uk-UA" sz="2200" b="1" dirty="0"/>
              <a:t> (з порушеннями зору в поєднанні з інтелектуальними порушенням - орієнтування в просторі, корекція мовлення, корекція розвитку, соціально-побутове орієнтування, лікувальна фізкультура (ритміка);</a:t>
            </a:r>
            <a:endParaRPr lang="ru-RU" sz="2200" b="1" dirty="0"/>
          </a:p>
          <a:p>
            <a:r>
              <a:rPr lang="uk-UA" sz="2200" b="1" dirty="0"/>
              <a:t>- </a:t>
            </a:r>
            <a:r>
              <a:rPr lang="uk-UA" sz="2200" b="1" i="1" dirty="0"/>
              <a:t>зі складними порушеннями розвитку</a:t>
            </a:r>
            <a:r>
              <a:rPr lang="uk-UA" sz="2200" b="1" dirty="0"/>
              <a:t> (з порушеннями слуху  в поєднанні з інтелектуальними порушеннями - розвиток </a:t>
            </a:r>
            <a:r>
              <a:rPr lang="uk-UA" sz="2200" b="1" dirty="0" err="1"/>
              <a:t>слухо-зоро-тактильного</a:t>
            </a:r>
            <a:r>
              <a:rPr lang="uk-UA" sz="2200" b="1" dirty="0"/>
              <a:t> сприймання мовлення та формування вимови (для глухих дітей), розвиток слухового сприймання та формування вимови ( для дітей зі зниженим слухом); соціально-побутове орієнтування, лікувальна фізкультура (ритміка);</a:t>
            </a:r>
            <a:endParaRPr lang="ru-RU" sz="2200" b="1" dirty="0"/>
          </a:p>
          <a:p>
            <a:r>
              <a:rPr lang="ru-RU" sz="2200" b="1" dirty="0"/>
              <a:t>- </a:t>
            </a:r>
            <a:r>
              <a:rPr lang="uk-UA" sz="2200" b="1" i="1" dirty="0"/>
              <a:t>зі</a:t>
            </a:r>
            <a:r>
              <a:rPr lang="ru-RU" sz="2200" b="1" i="1" dirty="0"/>
              <a:t> </a:t>
            </a:r>
            <a:r>
              <a:rPr lang="ru-RU" sz="2200" b="1" i="1" dirty="0" err="1"/>
              <a:t>складними</a:t>
            </a:r>
            <a:r>
              <a:rPr lang="ru-RU" sz="2200" b="1" i="1" dirty="0"/>
              <a:t> </a:t>
            </a:r>
            <a:r>
              <a:rPr lang="ru-RU" sz="2200" b="1" i="1" dirty="0" err="1"/>
              <a:t>порушеннями</a:t>
            </a:r>
            <a:r>
              <a:rPr lang="ru-RU" sz="2200" b="1" i="1" dirty="0"/>
              <a:t> </a:t>
            </a:r>
            <a:r>
              <a:rPr lang="ru-RU" sz="2200" b="1" i="1" dirty="0" err="1"/>
              <a:t>розвитку</a:t>
            </a:r>
            <a:r>
              <a:rPr lang="ru-RU" sz="2200" b="1" dirty="0"/>
              <a:t> (з </a:t>
            </a:r>
            <a:r>
              <a:rPr lang="ru-RU" sz="2200" b="1" dirty="0" err="1"/>
              <a:t>порушеннями</a:t>
            </a:r>
            <a:r>
              <a:rPr lang="ru-RU" sz="2200" b="1" dirty="0"/>
              <a:t> опорно - </a:t>
            </a:r>
            <a:r>
              <a:rPr lang="ru-RU" sz="2200" b="1" dirty="0" err="1"/>
              <a:t>рухового</a:t>
            </a:r>
            <a:r>
              <a:rPr lang="ru-RU" sz="2200" b="1" dirty="0"/>
              <a:t> </a:t>
            </a:r>
            <a:r>
              <a:rPr lang="ru-RU" sz="2200" b="1" dirty="0" err="1"/>
              <a:t>апарату</a:t>
            </a:r>
            <a:r>
              <a:rPr lang="ru-RU" sz="2200" b="1" dirty="0"/>
              <a:t>  в </a:t>
            </a:r>
            <a:r>
              <a:rPr lang="ru-RU" sz="2200" b="1" dirty="0" err="1"/>
              <a:t>поєднанні</a:t>
            </a:r>
            <a:r>
              <a:rPr lang="ru-RU" sz="2200" b="1" dirty="0"/>
              <a:t> з </a:t>
            </a:r>
            <a:r>
              <a:rPr lang="ru-RU" sz="2200" b="1" dirty="0" err="1"/>
              <a:t>інтелектуальними</a:t>
            </a:r>
            <a:r>
              <a:rPr lang="uk-UA" sz="2200" b="1" dirty="0"/>
              <a:t>  </a:t>
            </a:r>
            <a:r>
              <a:rPr lang="ru-RU" sz="2200" b="1" dirty="0" err="1"/>
              <a:t>порушеннями</a:t>
            </a:r>
            <a:r>
              <a:rPr lang="uk-UA" sz="2200" b="1" dirty="0"/>
              <a:t> - </a:t>
            </a:r>
            <a:r>
              <a:rPr lang="ru-RU" sz="2200" b="1" dirty="0" err="1"/>
              <a:t>лікувальна</a:t>
            </a:r>
            <a:r>
              <a:rPr lang="ru-RU" sz="2200" b="1" dirty="0"/>
              <a:t> </a:t>
            </a:r>
            <a:r>
              <a:rPr lang="ru-RU" sz="2200" b="1" dirty="0" err="1"/>
              <a:t>фізкультура</a:t>
            </a:r>
            <a:r>
              <a:rPr lang="ru-RU" sz="2200" b="1" dirty="0"/>
              <a:t>, </a:t>
            </a:r>
            <a:r>
              <a:rPr lang="ru-RU" sz="2200" b="1" dirty="0" err="1"/>
              <a:t>корекція</a:t>
            </a:r>
            <a:r>
              <a:rPr lang="ru-RU" sz="2200" b="1" dirty="0"/>
              <a:t> </a:t>
            </a:r>
            <a:r>
              <a:rPr lang="ru-RU" sz="2200" b="1" dirty="0" err="1"/>
              <a:t>розвитку</a:t>
            </a:r>
            <a:r>
              <a:rPr lang="uk-UA" sz="2200" b="1" dirty="0"/>
              <a:t>,</a:t>
            </a:r>
            <a:r>
              <a:rPr lang="ru-RU" sz="2200" b="1" dirty="0"/>
              <a:t> </a:t>
            </a:r>
            <a:r>
              <a:rPr lang="ru-RU" sz="2200" b="1" dirty="0" err="1"/>
              <a:t>соціально-побутове</a:t>
            </a:r>
            <a:r>
              <a:rPr lang="ru-RU" sz="2200" b="1" dirty="0"/>
              <a:t> </a:t>
            </a:r>
            <a:r>
              <a:rPr lang="ru-RU" sz="2200" b="1" dirty="0" err="1"/>
              <a:t>орієнтування</a:t>
            </a:r>
            <a:r>
              <a:rPr lang="ru-RU" sz="2200" b="1" dirty="0"/>
              <a:t>)</a:t>
            </a:r>
            <a:r>
              <a:rPr lang="uk-UA" sz="2200" b="1" dirty="0"/>
              <a:t>;</a:t>
            </a:r>
            <a:endParaRPr lang="ru-RU" sz="2200" b="1" dirty="0"/>
          </a:p>
          <a:p>
            <a:r>
              <a:rPr lang="uk-UA" sz="2200" b="1" dirty="0"/>
              <a:t>- </a:t>
            </a:r>
            <a:r>
              <a:rPr lang="uk-UA" sz="2200" b="1" i="1" dirty="0"/>
              <a:t>з </a:t>
            </a:r>
            <a:r>
              <a:rPr lang="uk-UA" sz="2200" b="1" i="1" dirty="0" err="1"/>
              <a:t>аутичними</a:t>
            </a:r>
            <a:r>
              <a:rPr lang="uk-UA" sz="2200" b="1" i="1" dirty="0"/>
              <a:t> порушеннями тяжкого ступеня; інтелектуальними порушеннями помірного та тяжкого ступенів </a:t>
            </a:r>
            <a:r>
              <a:rPr lang="uk-UA" sz="2200" b="1" dirty="0"/>
              <a:t>(психомоторний та сенсорний розвиток, альтернативна комунікація, ритміка, логопедичні заняття) </a:t>
            </a:r>
            <a:endParaRPr lang="ru-RU" sz="2200" b="1" dirty="0"/>
          </a:p>
          <a:p>
            <a:pPr marL="0" indent="0">
              <a:buNone/>
            </a:pP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305409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38200" y="116632"/>
            <a:ext cx="9829800" cy="86409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algn="ctr" rtl="0"/>
            <a:r>
              <a:rPr lang="uk-UA" dirty="0" smtClean="0"/>
              <a:t>НОРМАТИВНА БАЗА</a:t>
            </a:r>
            <a:endParaRPr lang="uk-UA" dirty="0"/>
          </a:p>
        </p:txBody>
      </p:sp>
      <p:sp>
        <p:nvSpPr>
          <p:cNvPr id="7" name="Місце для вмісту 6"/>
          <p:cNvSpPr>
            <a:spLocks noGrp="1"/>
          </p:cNvSpPr>
          <p:nvPr>
            <p:ph idx="1"/>
          </p:nvPr>
        </p:nvSpPr>
        <p:spPr>
          <a:xfrm>
            <a:off x="838200" y="1124744"/>
            <a:ext cx="9829800" cy="4392488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C00000"/>
                </a:solidFill>
              </a:rPr>
              <a:t>Наказ МОН від 26.07. 2018 р. № 816</a:t>
            </a:r>
            <a:endParaRPr lang="ru-RU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uk-UA" b="1"/>
              <a:t> </a:t>
            </a:r>
            <a:r>
              <a:rPr lang="uk-UA" b="1" smtClean="0"/>
              <a:t>   Ввести </a:t>
            </a:r>
            <a:r>
              <a:rPr lang="uk-UA" b="1" dirty="0"/>
              <a:t>типову освітню програму в дію  з 2018-2019 </a:t>
            </a:r>
            <a:r>
              <a:rPr lang="uk-UA" b="1" dirty="0" err="1"/>
              <a:t>н.р</a:t>
            </a:r>
            <a:r>
              <a:rPr lang="uk-UA" b="1" dirty="0"/>
              <a:t>.</a:t>
            </a:r>
            <a:endParaRPr lang="ru-RU" b="1" dirty="0"/>
          </a:p>
          <a:p>
            <a:r>
              <a:rPr lang="uk-UA" b="1" i="1" dirty="0"/>
              <a:t>-з інтелектуальними порушеннями</a:t>
            </a:r>
            <a:r>
              <a:rPr lang="uk-UA" b="1" dirty="0"/>
              <a:t> (розвиток мовлення, соціально-побутове орієнтування, лікувальна фізкультура (ритміка); </a:t>
            </a:r>
            <a:endParaRPr lang="ru-RU" b="1" dirty="0"/>
          </a:p>
          <a:p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339654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38200" y="116632"/>
            <a:ext cx="9829800" cy="86409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algn="ctr" rtl="0"/>
            <a:r>
              <a:rPr lang="uk-UA" dirty="0" smtClean="0"/>
              <a:t>НОРМАТИВНА БАЗА</a:t>
            </a:r>
            <a:endParaRPr lang="uk-UA" dirty="0"/>
          </a:p>
        </p:txBody>
      </p:sp>
      <p:sp>
        <p:nvSpPr>
          <p:cNvPr id="7" name="Місце для вмісту 6"/>
          <p:cNvSpPr>
            <a:spLocks noGrp="1"/>
          </p:cNvSpPr>
          <p:nvPr>
            <p:ph idx="1"/>
          </p:nvPr>
        </p:nvSpPr>
        <p:spPr>
          <a:xfrm>
            <a:off x="838200" y="1124744"/>
            <a:ext cx="9829800" cy="4392488"/>
          </a:xfrm>
        </p:spPr>
        <p:txBody>
          <a:bodyPr>
            <a:normAutofit fontScale="85000" lnSpcReduction="10000"/>
          </a:bodyPr>
          <a:lstStyle/>
          <a:p>
            <a:r>
              <a:rPr lang="uk-UA" b="1" dirty="0"/>
              <a:t>Типові  освітні  програми   спеціальних закладів загальної середньої освіти  </a:t>
            </a:r>
            <a:r>
              <a:rPr lang="en-US" b="1" dirty="0"/>
              <a:t>II</a:t>
            </a:r>
            <a:r>
              <a:rPr lang="uk-UA" b="1" dirty="0"/>
              <a:t>  ступеня  для дітей з:  </a:t>
            </a:r>
            <a:r>
              <a:rPr lang="uk-UA" b="1" dirty="0" smtClean="0">
                <a:solidFill>
                  <a:srgbClr val="C00000"/>
                </a:solidFill>
              </a:rPr>
              <a:t>Наказ </a:t>
            </a:r>
            <a:r>
              <a:rPr lang="uk-UA" b="1" dirty="0">
                <a:solidFill>
                  <a:srgbClr val="C00000"/>
                </a:solidFill>
              </a:rPr>
              <a:t>МОН від 12.06.2018 №</a:t>
            </a:r>
            <a:r>
              <a:rPr lang="uk-UA" b="1" dirty="0" smtClean="0">
                <a:solidFill>
                  <a:srgbClr val="C00000"/>
                </a:solidFill>
              </a:rPr>
              <a:t>627</a:t>
            </a:r>
          </a:p>
          <a:p>
            <a:r>
              <a:rPr lang="uk-UA" sz="1900" b="1" dirty="0"/>
              <a:t>- </a:t>
            </a:r>
            <a:r>
              <a:rPr lang="uk-UA" sz="1900" b="1" i="1" dirty="0"/>
              <a:t>порушеннями зору</a:t>
            </a:r>
            <a:r>
              <a:rPr lang="uk-UA" sz="1900" b="1" dirty="0"/>
              <a:t>: </a:t>
            </a:r>
            <a:endParaRPr lang="ru-RU" sz="1900" b="1" dirty="0"/>
          </a:p>
          <a:p>
            <a:r>
              <a:rPr lang="uk-UA" sz="1900" b="1" dirty="0"/>
              <a:t>(сліпих дітей (орієнтування в просторі, розвиток мовлення, соціально-побутове орієнтування, лікувальна фізкультура (ритміка);</a:t>
            </a:r>
            <a:endParaRPr lang="ru-RU" sz="1900" b="1" dirty="0"/>
          </a:p>
          <a:p>
            <a:r>
              <a:rPr lang="uk-UA" sz="1900" b="1" dirty="0"/>
              <a:t>дітей зі зниженим зором (розвиток мовлення, соціально-побутове орієнтування, лікувальна фізкультура (ритміка);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sz="1900" b="1" dirty="0"/>
          </a:p>
          <a:p>
            <a:r>
              <a:rPr lang="uk-UA" sz="1900" b="1" dirty="0"/>
              <a:t>- </a:t>
            </a:r>
            <a:r>
              <a:rPr lang="uk-UA" sz="1900" b="1" i="1" dirty="0"/>
              <a:t>порушеннями слуху</a:t>
            </a:r>
            <a:r>
              <a:rPr lang="uk-UA" sz="1900" b="1" dirty="0"/>
              <a:t>: </a:t>
            </a:r>
            <a:endParaRPr lang="ru-RU" sz="1900" b="1" dirty="0"/>
          </a:p>
          <a:p>
            <a:r>
              <a:rPr lang="uk-UA" sz="1900" b="1" dirty="0"/>
              <a:t>(глухих дітей (розвиток </a:t>
            </a:r>
            <a:r>
              <a:rPr lang="uk-UA" sz="1900" b="1" dirty="0" err="1"/>
              <a:t>слухо-зоро-тактильного</a:t>
            </a:r>
            <a:r>
              <a:rPr lang="uk-UA" sz="1900" b="1" dirty="0"/>
              <a:t> сприймання мовлення та формування вимови, лікувальна фізкультура (ритміка);</a:t>
            </a:r>
            <a:endParaRPr lang="ru-RU" sz="1900" b="1" dirty="0"/>
          </a:p>
          <a:p>
            <a:r>
              <a:rPr lang="ru-RU" sz="1900" b="1" dirty="0" err="1"/>
              <a:t>дітей</a:t>
            </a:r>
            <a:r>
              <a:rPr lang="ru-RU" sz="1900" b="1" dirty="0"/>
              <a:t> </a:t>
            </a:r>
            <a:r>
              <a:rPr lang="ru-RU" sz="1900" b="1" dirty="0" err="1"/>
              <a:t>зі</a:t>
            </a:r>
            <a:r>
              <a:rPr lang="ru-RU" sz="1900" b="1" dirty="0"/>
              <a:t> </a:t>
            </a:r>
            <a:r>
              <a:rPr lang="ru-RU" sz="1900" b="1" dirty="0" err="1"/>
              <a:t>зниженим</a:t>
            </a:r>
            <a:r>
              <a:rPr lang="ru-RU" sz="1900" b="1" dirty="0"/>
              <a:t> слухом (</a:t>
            </a:r>
            <a:r>
              <a:rPr lang="ru-RU" sz="1900" b="1" dirty="0" err="1"/>
              <a:t>розвиток</a:t>
            </a:r>
            <a:r>
              <a:rPr lang="ru-RU" sz="1900" b="1" dirty="0"/>
              <a:t> слухового </a:t>
            </a:r>
            <a:r>
              <a:rPr lang="ru-RU" sz="1900" b="1" dirty="0" err="1"/>
              <a:t>сприймання</a:t>
            </a:r>
            <a:r>
              <a:rPr lang="ru-RU" sz="1900" b="1" dirty="0"/>
              <a:t> та </a:t>
            </a:r>
            <a:r>
              <a:rPr lang="ru-RU" sz="1900" b="1" dirty="0" err="1"/>
              <a:t>формування</a:t>
            </a:r>
            <a:r>
              <a:rPr lang="ru-RU" sz="1900" b="1" dirty="0"/>
              <a:t> </a:t>
            </a:r>
            <a:r>
              <a:rPr lang="ru-RU" sz="1900" b="1" dirty="0" err="1"/>
              <a:t>вимови</a:t>
            </a:r>
            <a:r>
              <a:rPr lang="ru-RU" sz="1900" b="1" dirty="0"/>
              <a:t>;  </a:t>
            </a:r>
            <a:r>
              <a:rPr lang="ru-RU" sz="1900" b="1" dirty="0" err="1"/>
              <a:t>лікувальна</a:t>
            </a:r>
            <a:r>
              <a:rPr lang="ru-RU" sz="1900" b="1" dirty="0"/>
              <a:t> </a:t>
            </a:r>
            <a:r>
              <a:rPr lang="ru-RU" sz="1900" b="1" dirty="0" err="1"/>
              <a:t>фізкультура</a:t>
            </a:r>
            <a:r>
              <a:rPr lang="uk-UA" sz="1900" b="1" dirty="0"/>
              <a:t> (ритміка</a:t>
            </a:r>
            <a:r>
              <a:rPr lang="ru-RU" sz="1900" b="1" dirty="0"/>
              <a:t>);</a:t>
            </a:r>
          </a:p>
          <a:p>
            <a:r>
              <a:rPr lang="uk-UA" sz="1900" b="1" dirty="0"/>
              <a:t>-з </a:t>
            </a:r>
            <a:r>
              <a:rPr lang="uk-UA" sz="1900" b="1" i="1" dirty="0"/>
              <a:t>порушенням опорно-рухового апарату</a:t>
            </a:r>
            <a:r>
              <a:rPr lang="uk-UA" sz="1900" b="1" dirty="0"/>
              <a:t> (лікувальна фізкультура, корекція розвитку); </a:t>
            </a:r>
            <a:endParaRPr lang="ru-RU" sz="1900" b="1" dirty="0"/>
          </a:p>
          <a:p>
            <a:endParaRPr lang="ru-RU" dirty="0">
              <a:solidFill>
                <a:srgbClr val="C00000"/>
              </a:solidFill>
            </a:endParaRPr>
          </a:p>
          <a:p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240103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38200" y="116632"/>
            <a:ext cx="9829800" cy="86409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algn="ctr" rtl="0"/>
            <a:r>
              <a:rPr lang="uk-UA" dirty="0" smtClean="0"/>
              <a:t>НОРМАТИВНА БАЗА</a:t>
            </a:r>
            <a:endParaRPr lang="uk-UA" dirty="0"/>
          </a:p>
        </p:txBody>
      </p:sp>
      <p:sp>
        <p:nvSpPr>
          <p:cNvPr id="7" name="Місце для вмісту 6"/>
          <p:cNvSpPr>
            <a:spLocks noGrp="1"/>
          </p:cNvSpPr>
          <p:nvPr>
            <p:ph idx="1"/>
          </p:nvPr>
        </p:nvSpPr>
        <p:spPr>
          <a:xfrm>
            <a:off x="838200" y="1124744"/>
            <a:ext cx="9829800" cy="4392488"/>
          </a:xfrm>
        </p:spPr>
        <p:txBody>
          <a:bodyPr>
            <a:normAutofit fontScale="62500" lnSpcReduction="20000"/>
          </a:bodyPr>
          <a:lstStyle/>
          <a:p>
            <a:r>
              <a:rPr lang="uk-UA" dirty="0"/>
              <a:t>- </a:t>
            </a:r>
            <a:r>
              <a:rPr lang="uk-UA" sz="2300" b="1" i="1" dirty="0"/>
              <a:t>із затримкою психічного розвитку</a:t>
            </a:r>
            <a:r>
              <a:rPr lang="uk-UA" sz="2300" b="1" dirty="0"/>
              <a:t> (розвиток мовлення, корекція розвитку, лікувальна фізкультура (ритміка);</a:t>
            </a:r>
            <a:endParaRPr lang="ru-RU" sz="2300" b="1" dirty="0"/>
          </a:p>
          <a:p>
            <a:r>
              <a:rPr lang="uk-UA" sz="2300" b="1" dirty="0"/>
              <a:t>- з </a:t>
            </a:r>
            <a:r>
              <a:rPr lang="uk-UA" sz="2300" b="1" i="1" dirty="0"/>
              <a:t>інтелектуальними порушеннями</a:t>
            </a:r>
            <a:r>
              <a:rPr lang="uk-UA" sz="2300" b="1" dirty="0"/>
              <a:t> (розвиток мовлення, соціально-побутове орієнтування, лікувальна фізкультура (ритміка); </a:t>
            </a:r>
            <a:endParaRPr lang="ru-RU" sz="2300" b="1" dirty="0"/>
          </a:p>
          <a:p>
            <a:r>
              <a:rPr lang="uk-UA" sz="2300" b="1" dirty="0"/>
              <a:t>- </a:t>
            </a:r>
            <a:r>
              <a:rPr lang="uk-UA" sz="2300" b="1" i="1" dirty="0"/>
              <a:t>з тяжкими порушеннями мовлення</a:t>
            </a:r>
            <a:r>
              <a:rPr lang="ru-RU" sz="2300" b="1" dirty="0"/>
              <a:t> (</a:t>
            </a:r>
            <a:r>
              <a:rPr lang="ru-RU" sz="2300" b="1" dirty="0" err="1"/>
              <a:t>корекція</a:t>
            </a:r>
            <a:r>
              <a:rPr lang="ru-RU" sz="2300" b="1" dirty="0"/>
              <a:t> </a:t>
            </a:r>
            <a:r>
              <a:rPr lang="ru-RU" sz="2300" b="1" dirty="0" err="1"/>
              <a:t>мовлення</a:t>
            </a:r>
            <a:r>
              <a:rPr lang="ru-RU" sz="2300" b="1" dirty="0"/>
              <a:t>, </a:t>
            </a:r>
            <a:r>
              <a:rPr lang="ru-RU" sz="2300" b="1" dirty="0" err="1"/>
              <a:t>логоритміка</a:t>
            </a:r>
            <a:r>
              <a:rPr lang="ru-RU" sz="2300" b="1" dirty="0"/>
              <a:t>, </a:t>
            </a:r>
            <a:r>
              <a:rPr lang="ru-RU" sz="2300" b="1" dirty="0" err="1"/>
              <a:t>лікувальна</a:t>
            </a:r>
            <a:r>
              <a:rPr lang="ru-RU" sz="2300" b="1" dirty="0"/>
              <a:t> </a:t>
            </a:r>
            <a:r>
              <a:rPr lang="ru-RU" sz="2300" b="1" dirty="0" err="1"/>
              <a:t>фізкультура</a:t>
            </a:r>
            <a:r>
              <a:rPr lang="uk-UA" sz="2300" b="1" dirty="0"/>
              <a:t> (ритміка</a:t>
            </a:r>
            <a:r>
              <a:rPr lang="ru-RU" sz="2300" b="1" dirty="0"/>
              <a:t>);</a:t>
            </a:r>
          </a:p>
          <a:p>
            <a:r>
              <a:rPr lang="uk-UA" sz="2300" b="1" dirty="0"/>
              <a:t>- </a:t>
            </a:r>
            <a:r>
              <a:rPr lang="uk-UA" sz="2300" b="1" i="1" dirty="0"/>
              <a:t>зі складними порушеннями розвитку</a:t>
            </a:r>
            <a:r>
              <a:rPr lang="uk-UA" sz="2300" b="1" dirty="0"/>
              <a:t> (з порушеннями зору в поєднанні з інтелектуальними порушенням - орієнтування в просторі, розвиток мовлення, соціально-побутове орієнтування, лікувальна фізкультура (ритміка);</a:t>
            </a:r>
            <a:endParaRPr lang="ru-RU" sz="2300" b="1" dirty="0"/>
          </a:p>
          <a:p>
            <a:r>
              <a:rPr lang="uk-UA" sz="2300" b="1" dirty="0"/>
              <a:t>- </a:t>
            </a:r>
            <a:r>
              <a:rPr lang="uk-UA" sz="2300" b="1" i="1" dirty="0"/>
              <a:t>зі складними порушеннями розвитку</a:t>
            </a:r>
            <a:r>
              <a:rPr lang="uk-UA" sz="2300" b="1" dirty="0"/>
              <a:t> (з порушеннями слуху  в поєднанні з інтелектуальними порушеннями - розвиток </a:t>
            </a:r>
            <a:r>
              <a:rPr lang="uk-UA" sz="2300" b="1" dirty="0" err="1"/>
              <a:t>слухо-зоро-тактильного</a:t>
            </a:r>
            <a:r>
              <a:rPr lang="uk-UA" sz="2300" b="1" dirty="0"/>
              <a:t> сприймання мовлення та формування вимови, лікувальна фізкультура (ритміка);</a:t>
            </a:r>
            <a:endParaRPr lang="ru-RU" sz="2300" b="1" dirty="0"/>
          </a:p>
          <a:p>
            <a:r>
              <a:rPr lang="ru-RU" sz="2300" b="1" dirty="0"/>
              <a:t>- </a:t>
            </a:r>
            <a:r>
              <a:rPr lang="uk-UA" sz="2300" b="1" i="1" dirty="0"/>
              <a:t>зі</a:t>
            </a:r>
            <a:r>
              <a:rPr lang="ru-RU" sz="2300" b="1" i="1" dirty="0"/>
              <a:t> </a:t>
            </a:r>
            <a:r>
              <a:rPr lang="ru-RU" sz="2300" b="1" i="1" dirty="0" err="1"/>
              <a:t>складними</a:t>
            </a:r>
            <a:r>
              <a:rPr lang="ru-RU" sz="2300" b="1" i="1" dirty="0"/>
              <a:t> </a:t>
            </a:r>
            <a:r>
              <a:rPr lang="ru-RU" sz="2300" b="1" i="1" dirty="0" err="1"/>
              <a:t>порушеннями</a:t>
            </a:r>
            <a:r>
              <a:rPr lang="ru-RU" sz="2300" b="1" i="1" dirty="0"/>
              <a:t> </a:t>
            </a:r>
            <a:r>
              <a:rPr lang="ru-RU" sz="2300" b="1" i="1" dirty="0" err="1"/>
              <a:t>розвитку</a:t>
            </a:r>
            <a:r>
              <a:rPr lang="ru-RU" sz="2300" b="1" dirty="0"/>
              <a:t> (з </a:t>
            </a:r>
            <a:r>
              <a:rPr lang="ru-RU" sz="2300" b="1" dirty="0" err="1"/>
              <a:t>порушеннями</a:t>
            </a:r>
            <a:r>
              <a:rPr lang="ru-RU" sz="2300" b="1" dirty="0"/>
              <a:t> опорно - </a:t>
            </a:r>
            <a:r>
              <a:rPr lang="ru-RU" sz="2300" b="1" dirty="0" err="1"/>
              <a:t>рухового</a:t>
            </a:r>
            <a:r>
              <a:rPr lang="ru-RU" sz="2300" b="1" dirty="0"/>
              <a:t> </a:t>
            </a:r>
            <a:r>
              <a:rPr lang="ru-RU" sz="2300" b="1" dirty="0" err="1"/>
              <a:t>апарату</a:t>
            </a:r>
            <a:r>
              <a:rPr lang="ru-RU" sz="2300" b="1" dirty="0"/>
              <a:t>  в </a:t>
            </a:r>
            <a:r>
              <a:rPr lang="ru-RU" sz="2300" b="1" dirty="0" err="1"/>
              <a:t>поєднанні</a:t>
            </a:r>
            <a:r>
              <a:rPr lang="ru-RU" sz="2300" b="1" dirty="0"/>
              <a:t> з </a:t>
            </a:r>
            <a:r>
              <a:rPr lang="ru-RU" sz="2300" b="1" dirty="0" err="1"/>
              <a:t>інтелектуальними</a:t>
            </a:r>
            <a:r>
              <a:rPr lang="uk-UA" sz="2300" b="1" dirty="0"/>
              <a:t>  </a:t>
            </a:r>
            <a:r>
              <a:rPr lang="ru-RU" sz="2300" b="1" dirty="0" err="1"/>
              <a:t>порушеннями</a:t>
            </a:r>
            <a:r>
              <a:rPr lang="uk-UA" sz="2300" b="1" dirty="0"/>
              <a:t> - </a:t>
            </a:r>
            <a:r>
              <a:rPr lang="ru-RU" sz="2300" b="1" dirty="0" err="1"/>
              <a:t>лікувальна</a:t>
            </a:r>
            <a:r>
              <a:rPr lang="ru-RU" sz="2300" b="1" dirty="0"/>
              <a:t> </a:t>
            </a:r>
            <a:r>
              <a:rPr lang="ru-RU" sz="2300" b="1" dirty="0" err="1"/>
              <a:t>фізкультура</a:t>
            </a:r>
            <a:r>
              <a:rPr lang="ru-RU" sz="2300" b="1" dirty="0"/>
              <a:t>, </a:t>
            </a:r>
            <a:r>
              <a:rPr lang="ru-RU" sz="2300" b="1" dirty="0" err="1"/>
              <a:t>корекція</a:t>
            </a:r>
            <a:r>
              <a:rPr lang="ru-RU" sz="2300" b="1" dirty="0"/>
              <a:t> </a:t>
            </a:r>
            <a:r>
              <a:rPr lang="ru-RU" sz="2300" b="1" dirty="0" err="1"/>
              <a:t>розвитку</a:t>
            </a:r>
            <a:r>
              <a:rPr lang="uk-UA" sz="2300" b="1" dirty="0"/>
              <a:t>,</a:t>
            </a:r>
            <a:r>
              <a:rPr lang="ru-RU" sz="2300" b="1" dirty="0"/>
              <a:t> </a:t>
            </a:r>
            <a:r>
              <a:rPr lang="ru-RU" sz="2300" b="1" dirty="0" err="1"/>
              <a:t>соціально-побутове</a:t>
            </a:r>
            <a:r>
              <a:rPr lang="ru-RU" sz="2300" b="1" dirty="0"/>
              <a:t> </a:t>
            </a:r>
            <a:r>
              <a:rPr lang="ru-RU" sz="2300" b="1" dirty="0" err="1"/>
              <a:t>орієнтування</a:t>
            </a:r>
            <a:r>
              <a:rPr lang="ru-RU" sz="2300" b="1" dirty="0"/>
              <a:t>)</a:t>
            </a:r>
            <a:r>
              <a:rPr lang="uk-UA" sz="2300" b="1" dirty="0"/>
              <a:t>;</a:t>
            </a:r>
            <a:endParaRPr lang="ru-RU" sz="2300" b="1" dirty="0"/>
          </a:p>
          <a:p>
            <a:r>
              <a:rPr lang="uk-UA" sz="2300" b="1" dirty="0"/>
              <a:t> - </a:t>
            </a:r>
            <a:r>
              <a:rPr lang="uk-UA" sz="2300" b="1" i="1" dirty="0"/>
              <a:t>з </a:t>
            </a:r>
            <a:r>
              <a:rPr lang="uk-UA" sz="2300" b="1" i="1" dirty="0" err="1"/>
              <a:t>аутичними</a:t>
            </a:r>
            <a:r>
              <a:rPr lang="uk-UA" sz="2300" b="1" i="1" dirty="0"/>
              <a:t> порушеннями тяжкого  ступеня; інтелектуальними порушеннями помірного та тяжкого ступенів </a:t>
            </a:r>
            <a:r>
              <a:rPr lang="uk-UA" sz="2300" b="1" dirty="0"/>
              <a:t>(психомоторний та сенсорний розвиток, альтернативна комунікація, ритміка, логопедичні заняття</a:t>
            </a:r>
            <a:r>
              <a:rPr lang="uk-UA" sz="2600" b="1" dirty="0"/>
              <a:t>) </a:t>
            </a:r>
            <a:r>
              <a:rPr lang="uk-UA" sz="2600" b="1" dirty="0">
                <a:solidFill>
                  <a:srgbClr val="C00000"/>
                </a:solidFill>
              </a:rPr>
              <a:t>( наказ МОН від 10.06.2019 № 808: зміни до наказу МОН  від 12.06.2018 № 627)</a:t>
            </a:r>
            <a:endParaRPr lang="ru-RU" sz="2600" b="1" dirty="0">
              <a:solidFill>
                <a:srgbClr val="C00000"/>
              </a:solidFill>
            </a:endParaRPr>
          </a:p>
          <a:p>
            <a:endParaRPr lang="ru-RU" sz="2200" dirty="0">
              <a:solidFill>
                <a:srgbClr val="C00000"/>
              </a:solidFill>
            </a:endParaRPr>
          </a:p>
          <a:p>
            <a:endParaRPr lang="uk-UA" sz="2400" dirty="0" smtClean="0"/>
          </a:p>
        </p:txBody>
      </p:sp>
    </p:spTree>
    <p:extLst>
      <p:ext uri="{BB962C8B-B14F-4D97-AF65-F5344CB8AC3E}">
        <p14:creationId xmlns:p14="http://schemas.microsoft.com/office/powerpoint/2010/main" val="276909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38200" y="116632"/>
            <a:ext cx="9829800" cy="86409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algn="ctr" rtl="0"/>
            <a:r>
              <a:rPr lang="uk-UA" dirty="0" smtClean="0"/>
              <a:t>НОРМАТИВНА БАЗА</a:t>
            </a:r>
            <a:endParaRPr lang="uk-UA" dirty="0"/>
          </a:p>
        </p:txBody>
      </p:sp>
      <p:sp>
        <p:nvSpPr>
          <p:cNvPr id="7" name="Місце для вмісту 6"/>
          <p:cNvSpPr>
            <a:spLocks noGrp="1"/>
          </p:cNvSpPr>
          <p:nvPr>
            <p:ph idx="1"/>
          </p:nvPr>
        </p:nvSpPr>
        <p:spPr>
          <a:xfrm>
            <a:off x="838200" y="1124744"/>
            <a:ext cx="9829800" cy="4392488"/>
          </a:xfrm>
        </p:spPr>
        <p:txBody>
          <a:bodyPr>
            <a:normAutofit/>
          </a:bodyPr>
          <a:lstStyle/>
          <a:p>
            <a:r>
              <a:rPr lang="uk-UA" sz="2400" b="1" dirty="0">
                <a:solidFill>
                  <a:srgbClr val="FF0000"/>
                </a:solidFill>
              </a:rPr>
              <a:t>Наказ МОН від 26.07. 2018 р. № </a:t>
            </a:r>
            <a:r>
              <a:rPr lang="uk-UA" sz="2400" b="1" dirty="0" smtClean="0">
                <a:solidFill>
                  <a:srgbClr val="FF0000"/>
                </a:solidFill>
              </a:rPr>
              <a:t>815</a:t>
            </a:r>
          </a:p>
          <a:p>
            <a:r>
              <a:rPr lang="ru-RU" sz="1600" b="1" dirty="0"/>
              <a:t>- </a:t>
            </a:r>
            <a:r>
              <a:rPr lang="ru-RU" sz="1600" b="1" i="1" dirty="0" err="1"/>
              <a:t>із</a:t>
            </a:r>
            <a:r>
              <a:rPr lang="ru-RU" sz="1600" b="1" i="1" dirty="0"/>
              <a:t> </a:t>
            </a:r>
            <a:r>
              <a:rPr lang="ru-RU" sz="1600" b="1" i="1" dirty="0" err="1"/>
              <a:t>затримкою</a:t>
            </a:r>
            <a:r>
              <a:rPr lang="ru-RU" sz="1600" b="1" i="1" dirty="0"/>
              <a:t> </a:t>
            </a:r>
            <a:r>
              <a:rPr lang="ru-RU" sz="1600" b="1" i="1" dirty="0" err="1"/>
              <a:t>психічного</a:t>
            </a:r>
            <a:r>
              <a:rPr lang="ru-RU" sz="1600" b="1" i="1" dirty="0"/>
              <a:t> </a:t>
            </a:r>
            <a:r>
              <a:rPr lang="ru-RU" sz="1600" b="1" i="1" dirty="0" err="1"/>
              <a:t>розвитку</a:t>
            </a:r>
            <a:r>
              <a:rPr lang="ru-RU" sz="1600" b="1" dirty="0"/>
              <a:t> (</a:t>
            </a:r>
            <a:r>
              <a:rPr lang="ru-RU" sz="1600" b="1" dirty="0" err="1"/>
              <a:t>розвиток</a:t>
            </a:r>
            <a:r>
              <a:rPr lang="ru-RU" sz="1600" b="1" dirty="0"/>
              <a:t> </a:t>
            </a:r>
            <a:r>
              <a:rPr lang="ru-RU" sz="1600" b="1" dirty="0" err="1"/>
              <a:t>мовлення</a:t>
            </a:r>
            <a:r>
              <a:rPr lang="ru-RU" sz="1600" b="1" dirty="0"/>
              <a:t>, </a:t>
            </a:r>
            <a:r>
              <a:rPr lang="ru-RU" sz="1600" b="1" dirty="0" err="1"/>
              <a:t>корекція</a:t>
            </a:r>
            <a:r>
              <a:rPr lang="ru-RU" sz="1600" b="1" dirty="0"/>
              <a:t> </a:t>
            </a:r>
            <a:r>
              <a:rPr lang="ru-RU" sz="1600" b="1" dirty="0" err="1"/>
              <a:t>розвитку</a:t>
            </a:r>
            <a:r>
              <a:rPr lang="ru-RU" sz="1600" b="1" dirty="0"/>
              <a:t>, </a:t>
            </a:r>
            <a:r>
              <a:rPr lang="ru-RU" sz="1600" b="1" dirty="0" err="1"/>
              <a:t>лікувальна</a:t>
            </a:r>
            <a:r>
              <a:rPr lang="ru-RU" sz="1600" b="1" dirty="0"/>
              <a:t> </a:t>
            </a:r>
            <a:r>
              <a:rPr lang="ru-RU" sz="1600" b="1" dirty="0" err="1"/>
              <a:t>фізкультура</a:t>
            </a:r>
            <a:r>
              <a:rPr lang="ru-RU" sz="1600" b="1" dirty="0"/>
              <a:t> (</a:t>
            </a:r>
            <a:r>
              <a:rPr lang="ru-RU" sz="1600" b="1" dirty="0" err="1"/>
              <a:t>ритміка</a:t>
            </a:r>
            <a:r>
              <a:rPr lang="ru-RU" sz="1600" b="1" dirty="0"/>
              <a:t>); </a:t>
            </a:r>
          </a:p>
          <a:p>
            <a:r>
              <a:rPr lang="uk-UA" sz="1600" b="1" dirty="0"/>
              <a:t>Для учнів спеціальних шкіл:</a:t>
            </a:r>
            <a:endParaRPr lang="ru-RU" sz="1600" b="1" dirty="0"/>
          </a:p>
          <a:p>
            <a:r>
              <a:rPr lang="uk-UA" sz="1600" b="1" dirty="0"/>
              <a:t>6 клас – на 2018-2019 </a:t>
            </a:r>
            <a:r>
              <a:rPr lang="uk-UA" sz="1600" b="1" dirty="0" err="1"/>
              <a:t>н.р</a:t>
            </a:r>
            <a:r>
              <a:rPr lang="uk-UA" sz="1600" b="1" dirty="0"/>
              <a:t>.;</a:t>
            </a:r>
            <a:endParaRPr lang="ru-RU" sz="1600" b="1" dirty="0"/>
          </a:p>
          <a:p>
            <a:r>
              <a:rPr lang="uk-UA" sz="1600" b="1" dirty="0"/>
              <a:t>7 клас – на 2018-2019 </a:t>
            </a:r>
            <a:r>
              <a:rPr lang="uk-UA" sz="1600" b="1" dirty="0" err="1"/>
              <a:t>н.р</a:t>
            </a:r>
            <a:r>
              <a:rPr lang="uk-UA" sz="1600" b="1" dirty="0"/>
              <a:t>.;</a:t>
            </a:r>
            <a:endParaRPr lang="ru-RU" sz="1600" b="1" dirty="0"/>
          </a:p>
          <a:p>
            <a:r>
              <a:rPr lang="uk-UA" sz="1600" b="1" dirty="0"/>
              <a:t>8 клас – на 2018-2019 </a:t>
            </a:r>
            <a:r>
              <a:rPr lang="uk-UA" sz="1600" b="1" dirty="0" err="1"/>
              <a:t>н.р</a:t>
            </a:r>
            <a:r>
              <a:rPr lang="uk-UA" sz="1600" b="1" dirty="0"/>
              <a:t>.;</a:t>
            </a:r>
            <a:endParaRPr lang="ru-RU" sz="1600" b="1" dirty="0"/>
          </a:p>
          <a:p>
            <a:r>
              <a:rPr lang="uk-UA" sz="1600" b="1" dirty="0"/>
              <a:t>9 клас – на 2018-2019 </a:t>
            </a:r>
            <a:r>
              <a:rPr lang="uk-UA" sz="1600" b="1" dirty="0" err="1"/>
              <a:t>н.р</a:t>
            </a:r>
            <a:r>
              <a:rPr lang="uk-UA" sz="1600" b="1" dirty="0"/>
              <a:t>.;</a:t>
            </a:r>
            <a:endParaRPr lang="ru-RU" sz="1600" b="1" dirty="0"/>
          </a:p>
          <a:p>
            <a:endParaRPr lang="ru-RU" sz="2400" dirty="0">
              <a:solidFill>
                <a:srgbClr val="FF0000"/>
              </a:solidFill>
            </a:endParaRPr>
          </a:p>
          <a:p>
            <a:endParaRPr lang="ru-RU" sz="2200" dirty="0">
              <a:solidFill>
                <a:srgbClr val="C00000"/>
              </a:solidFill>
            </a:endParaRPr>
          </a:p>
          <a:p>
            <a:endParaRPr lang="uk-UA" sz="2400" dirty="0" smtClean="0"/>
          </a:p>
        </p:txBody>
      </p:sp>
    </p:spTree>
    <p:extLst>
      <p:ext uri="{BB962C8B-B14F-4D97-AF65-F5344CB8AC3E}">
        <p14:creationId xmlns:p14="http://schemas.microsoft.com/office/powerpoint/2010/main" val="223534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38200" y="116632"/>
            <a:ext cx="9829800" cy="86409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algn="ctr" rtl="0"/>
            <a:r>
              <a:rPr lang="uk-UA" dirty="0" smtClean="0"/>
              <a:t>НОРМАТИВНА БАЗА</a:t>
            </a:r>
            <a:endParaRPr lang="uk-UA" dirty="0"/>
          </a:p>
        </p:txBody>
      </p:sp>
      <p:sp>
        <p:nvSpPr>
          <p:cNvPr id="7" name="Місце для вмісту 6"/>
          <p:cNvSpPr>
            <a:spLocks noGrp="1"/>
          </p:cNvSpPr>
          <p:nvPr>
            <p:ph idx="1"/>
          </p:nvPr>
        </p:nvSpPr>
        <p:spPr>
          <a:xfrm>
            <a:off x="838200" y="1124744"/>
            <a:ext cx="9829800" cy="439248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ru-RU" dirty="0">
                <a:solidFill>
                  <a:srgbClr val="FF0000"/>
                </a:solidFill>
              </a:rPr>
              <a:t>Постанова </a:t>
            </a:r>
            <a:r>
              <a:rPr lang="ru-RU" dirty="0" err="1">
                <a:solidFill>
                  <a:srgbClr val="FF0000"/>
                </a:solidFill>
              </a:rPr>
              <a:t>Кабінету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Міністрів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України</a:t>
            </a:r>
            <a:r>
              <a:rPr lang="ru-RU" dirty="0">
                <a:solidFill>
                  <a:srgbClr val="FF0000"/>
                </a:solidFill>
              </a:rPr>
              <a:t> №588 </a:t>
            </a:r>
            <a:r>
              <a:rPr lang="ru-RU" dirty="0" err="1">
                <a:solidFill>
                  <a:srgbClr val="FF0000"/>
                </a:solidFill>
              </a:rPr>
              <a:t>від</a:t>
            </a:r>
            <a:r>
              <a:rPr lang="ru-RU" dirty="0">
                <a:solidFill>
                  <a:srgbClr val="FF0000"/>
                </a:solidFill>
              </a:rPr>
              <a:t> 9 </a:t>
            </a:r>
            <a:r>
              <a:rPr lang="ru-RU" dirty="0" err="1">
                <a:solidFill>
                  <a:srgbClr val="FF0000"/>
                </a:solidFill>
              </a:rPr>
              <a:t>серпня</a:t>
            </a:r>
            <a:r>
              <a:rPr lang="ru-RU" dirty="0">
                <a:solidFill>
                  <a:srgbClr val="FF0000"/>
                </a:solidFill>
              </a:rPr>
              <a:t> 2017 р. </a:t>
            </a:r>
            <a:r>
              <a:rPr lang="ru-RU" dirty="0"/>
              <a:t>"</a:t>
            </a:r>
            <a:r>
              <a:rPr lang="ru-RU" dirty="0" err="1"/>
              <a:t>Зміни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вносяться</a:t>
            </a:r>
            <a:r>
              <a:rPr lang="ru-RU" dirty="0"/>
              <a:t> до Порядку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інклюзивного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у </a:t>
            </a:r>
            <a:r>
              <a:rPr lang="ru-RU" dirty="0" err="1"/>
              <a:t>загальноосвітніх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smtClean="0"/>
              <a:t>закладах» </a:t>
            </a:r>
            <a:endParaRPr lang="ru-RU" dirty="0"/>
          </a:p>
          <a:p>
            <a:r>
              <a:rPr lang="uk-UA" sz="1500" b="1" i="1" dirty="0"/>
              <a:t>три — п’ять годин </a:t>
            </a:r>
            <a:endParaRPr lang="ru-RU" sz="1500" b="1" dirty="0"/>
          </a:p>
          <a:p>
            <a:r>
              <a:rPr lang="uk-UA" sz="1500" b="1" dirty="0"/>
              <a:t>— для дітей з порушеннями опорно-рухового апарату, затримкою психічного розвитку, зниженим зором чи слухом, легкими інтелектуальними порушеннями;</a:t>
            </a:r>
            <a:endParaRPr lang="ru-RU" sz="1500" b="1" dirty="0"/>
          </a:p>
          <a:p>
            <a:r>
              <a:rPr lang="uk-UA" sz="1500" b="1" i="1" dirty="0"/>
              <a:t>п’ять — вісім годин </a:t>
            </a:r>
            <a:endParaRPr lang="ru-RU" sz="1500" b="1" dirty="0"/>
          </a:p>
          <a:p>
            <a:r>
              <a:rPr lang="uk-UA" sz="1500" b="1" dirty="0"/>
              <a:t>— для дітей сліпих, глухих, з тяжкими порушеннями мовлення, розладами спектра аутизму, іншими складними порушеннями розвитку (порушеннями слуху, зору, опорно-рухового апарату в поєднанні з інтелектуальними порушеннями чи затримкою психічного розвитку тощо).</a:t>
            </a:r>
            <a:endParaRPr lang="ru-RU" sz="1500" b="1" dirty="0"/>
          </a:p>
          <a:p>
            <a:r>
              <a:rPr lang="uk-UA" sz="1500" b="1" dirty="0"/>
              <a:t>Рекомендована типова освітня програма початкової освіти спеціальних закладів загальної середньої освіти для дітей з затримкою психічного розвитку, __ клас. </a:t>
            </a:r>
            <a:r>
              <a:rPr lang="uk-UA" sz="1500" b="1" dirty="0" err="1"/>
              <a:t>Корекційн</a:t>
            </a:r>
            <a:r>
              <a:rPr lang="ru-RU" sz="1500" b="1" dirty="0"/>
              <a:t>о-</a:t>
            </a:r>
            <a:r>
              <a:rPr lang="ru-RU" sz="1500" b="1" dirty="0" err="1"/>
              <a:t>розвитков</a:t>
            </a:r>
            <a:r>
              <a:rPr lang="uk-UA" sz="1500" b="1" dirty="0"/>
              <a:t>і заняття з розвитку мовлення, корекції розвитку, ритміки ( вчитель-дефектолог, вчитель-логопед, практичний психолог).   </a:t>
            </a:r>
            <a:endParaRPr lang="ru-RU" sz="1500" b="1" dirty="0"/>
          </a:p>
          <a:p>
            <a:endParaRPr lang="ru-RU" sz="2200" dirty="0">
              <a:solidFill>
                <a:srgbClr val="C00000"/>
              </a:solidFill>
            </a:endParaRPr>
          </a:p>
          <a:p>
            <a:endParaRPr lang="uk-UA" sz="2400" dirty="0" smtClean="0"/>
          </a:p>
        </p:txBody>
      </p:sp>
    </p:spTree>
    <p:extLst>
      <p:ext uri="{BB962C8B-B14F-4D97-AF65-F5344CB8AC3E}">
        <p14:creationId xmlns:p14="http://schemas.microsoft.com/office/powerpoint/2010/main" val="321014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38200" y="116632"/>
            <a:ext cx="9829800" cy="86409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algn="ctr" rtl="0"/>
            <a:r>
              <a:rPr lang="uk-UA" dirty="0" smtClean="0"/>
              <a:t>НОРМАТИВНА БАЗА</a:t>
            </a:r>
            <a:endParaRPr lang="uk-UA" dirty="0"/>
          </a:p>
        </p:txBody>
      </p:sp>
      <p:sp>
        <p:nvSpPr>
          <p:cNvPr id="7" name="Місце для вмісту 6"/>
          <p:cNvSpPr>
            <a:spLocks noGrp="1"/>
          </p:cNvSpPr>
          <p:nvPr>
            <p:ph idx="1"/>
          </p:nvPr>
        </p:nvSpPr>
        <p:spPr>
          <a:xfrm>
            <a:off x="838200" y="1124744"/>
            <a:ext cx="9829800" cy="43924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uk-UA" sz="1800" b="1" dirty="0"/>
              <a:t>При умові інклюзивного навчання – навчати за Типовою освітньою програмою закладів загальної середньої освіти І ступеня , ___ клас з використанням програм з </a:t>
            </a:r>
            <a:r>
              <a:rPr lang="uk-UA" sz="1800" b="1" dirty="0" err="1"/>
              <a:t>корекційно-розвиткової</a:t>
            </a:r>
            <a:r>
              <a:rPr lang="uk-UA" sz="1800" b="1" dirty="0"/>
              <a:t> роботи для дітей з затримкою психічного розвитку. </a:t>
            </a:r>
            <a:endParaRPr lang="ru-RU" sz="1800" b="1" dirty="0"/>
          </a:p>
          <a:p>
            <a:pPr>
              <a:lnSpc>
                <a:spcPct val="100000"/>
              </a:lnSpc>
            </a:pPr>
            <a:r>
              <a:rPr lang="uk-UA" sz="1800" b="1" dirty="0"/>
              <a:t>Потребує 3-8 годин для проведення психолого-педагогічних та </a:t>
            </a:r>
            <a:r>
              <a:rPr lang="uk-UA" sz="1800" b="1" dirty="0" err="1"/>
              <a:t>корекційно-розвиткових</a:t>
            </a:r>
            <a:r>
              <a:rPr lang="uk-UA" sz="1800" b="1" dirty="0"/>
              <a:t> занять (</a:t>
            </a:r>
            <a:r>
              <a:rPr lang="uk-UA" sz="1800" b="1" dirty="0" err="1"/>
              <a:t>вчитель-</a:t>
            </a:r>
            <a:r>
              <a:rPr lang="ru-RU" sz="1800" b="1" dirty="0"/>
              <a:t>дефектолог, </a:t>
            </a:r>
            <a:r>
              <a:rPr lang="uk-UA" sz="1800" b="1" dirty="0" err="1"/>
              <a:t>вчитель-</a:t>
            </a:r>
            <a:r>
              <a:rPr lang="ru-RU" sz="1800" b="1" dirty="0"/>
              <a:t>логопед, </a:t>
            </a:r>
            <a:r>
              <a:rPr lang="uk-UA" sz="1800" b="1" dirty="0"/>
              <a:t>практичний </a:t>
            </a:r>
            <a:r>
              <a:rPr lang="ru-RU" sz="1800" b="1" dirty="0"/>
              <a:t>психолог </a:t>
            </a:r>
            <a:r>
              <a:rPr lang="uk-UA" sz="1800" b="1" dirty="0"/>
              <a:t>). </a:t>
            </a:r>
            <a:endParaRPr lang="ru-RU" sz="1800" b="1" dirty="0"/>
          </a:p>
          <a:p>
            <a:pPr>
              <a:lnSpc>
                <a:spcPct val="100000"/>
              </a:lnSpc>
            </a:pPr>
            <a:r>
              <a:rPr lang="uk-UA" sz="1800" b="1" dirty="0"/>
              <a:t>Ні . Індивідуальний навчальний план</a:t>
            </a:r>
            <a:r>
              <a:rPr lang="ru-RU" sz="1800" b="1" dirty="0"/>
              <a:t> </a:t>
            </a:r>
          </a:p>
          <a:p>
            <a:pPr>
              <a:lnSpc>
                <a:spcPct val="100000"/>
              </a:lnSpc>
            </a:pPr>
            <a:r>
              <a:rPr lang="uk-UA" sz="1800" b="1" dirty="0"/>
              <a:t>(Потребує супроводу асистента дитини)</a:t>
            </a:r>
            <a:endParaRPr lang="ru-RU" sz="1800" b="1" dirty="0"/>
          </a:p>
          <a:p>
            <a:endParaRPr lang="ru-RU" sz="1600" b="1" dirty="0">
              <a:solidFill>
                <a:srgbClr val="C00000"/>
              </a:solidFill>
            </a:endParaRPr>
          </a:p>
          <a:p>
            <a:endParaRPr lang="uk-UA" sz="2400" dirty="0" smtClean="0"/>
          </a:p>
        </p:txBody>
      </p:sp>
    </p:spTree>
    <p:extLst>
      <p:ext uri="{BB962C8B-B14F-4D97-AF65-F5344CB8AC3E}">
        <p14:creationId xmlns:p14="http://schemas.microsoft.com/office/powerpoint/2010/main" val="131607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dirty="0" smtClean="0"/>
              <a:t>КОМПЛЕКСНЕ ОЦІНЮВАННЯ ПРОВОДЯТЬ, АБИ:</a:t>
            </a:r>
            <a:endParaRPr lang="uk-UA" dirty="0"/>
          </a:p>
        </p:txBody>
      </p:sp>
      <p:sp>
        <p:nvSpPr>
          <p:cNvPr id="9" name="Місце для вмісту 8"/>
          <p:cNvSpPr>
            <a:spLocks noGrp="1"/>
          </p:cNvSpPr>
          <p:nvPr>
            <p:ph idx="1"/>
          </p:nvPr>
        </p:nvSpPr>
        <p:spPr>
          <a:xfrm>
            <a:off x="1524000" y="1556792"/>
            <a:ext cx="9144000" cy="3746728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uk-UA" dirty="0" smtClean="0"/>
              <a:t>ВИЗНАЧИТИ ОСОБЛИВІ ОСВІТНІ ПОТРЕБИ ДИТИНИ, ЗОКРЕМА КОЕФІЦІЄНТ ІНТЕЛЕКТУ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lnSpc>
                <a:spcPct val="170000"/>
              </a:lnSpc>
              <a:buNone/>
            </a:pPr>
            <a:r>
              <a:rPr lang="uk-UA" dirty="0" smtClean="0"/>
              <a:t>РОЗРОБИТИ ВІДПОВІДНО ДО ПОТЕНЦІЙНИХ МОЖЛИВОСТЕЙ ПСИХОФІЗИЧНОГО РОЗВИТКУ ДИТИНИ РЕКОМЕНДАЦІЇ ПРО: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 smtClean="0"/>
              <a:t>ПРОГРАМИ НАВЧАННЯ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 smtClean="0"/>
              <a:t>ОСОБЛИВОСТІ ОРГАНІЗАЦІЇ ПСИХОЛОГО-ПЕДАГОГІЧНОЇ ДОПОМОГИ</a:t>
            </a:r>
          </a:p>
          <a:p>
            <a:pPr marL="0" indent="0">
              <a:buNone/>
            </a:pP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10" name="Рівнобедрений трикутник 9"/>
          <p:cNvSpPr/>
          <p:nvPr/>
        </p:nvSpPr>
        <p:spPr>
          <a:xfrm>
            <a:off x="802786" y="1730814"/>
            <a:ext cx="612694" cy="45313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Рівнобедрений трикутник 10"/>
          <p:cNvSpPr/>
          <p:nvPr/>
        </p:nvSpPr>
        <p:spPr>
          <a:xfrm>
            <a:off x="766090" y="2586293"/>
            <a:ext cx="686086" cy="41570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Рівнобедрений трикутник 11"/>
          <p:cNvSpPr/>
          <p:nvPr/>
        </p:nvSpPr>
        <p:spPr>
          <a:xfrm>
            <a:off x="753704" y="3452310"/>
            <a:ext cx="710858" cy="4205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Рівнобедрений трикутник 12"/>
          <p:cNvSpPr/>
          <p:nvPr/>
        </p:nvSpPr>
        <p:spPr>
          <a:xfrm>
            <a:off x="704623" y="4357783"/>
            <a:ext cx="777628" cy="39963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99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38200" y="116632"/>
            <a:ext cx="9829800" cy="86409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algn="ctr" rtl="0"/>
            <a:r>
              <a:rPr lang="uk-UA" dirty="0" smtClean="0"/>
              <a:t>НОРМАТИВНА БАЗА</a:t>
            </a:r>
            <a:endParaRPr lang="uk-UA" dirty="0"/>
          </a:p>
        </p:txBody>
      </p:sp>
      <p:sp>
        <p:nvSpPr>
          <p:cNvPr id="7" name="Місце для вмісту 6"/>
          <p:cNvSpPr>
            <a:spLocks noGrp="1"/>
          </p:cNvSpPr>
          <p:nvPr>
            <p:ph idx="1"/>
          </p:nvPr>
        </p:nvSpPr>
        <p:spPr>
          <a:xfrm>
            <a:off x="838200" y="1124744"/>
            <a:ext cx="9829800" cy="4392488"/>
          </a:xfrm>
        </p:spPr>
        <p:txBody>
          <a:bodyPr>
            <a:normAutofit fontScale="62500" lnSpcReduction="20000"/>
          </a:bodyPr>
          <a:lstStyle/>
          <a:p>
            <a:r>
              <a:rPr lang="ru-RU" sz="2300" b="1" dirty="0"/>
              <a:t> </a:t>
            </a:r>
            <a:r>
              <a:rPr lang="ru-RU" sz="2300" b="1" dirty="0" err="1"/>
              <a:t>Інклюзивне</a:t>
            </a:r>
            <a:r>
              <a:rPr lang="ru-RU" sz="2300" b="1" dirty="0"/>
              <a:t> </a:t>
            </a:r>
            <a:r>
              <a:rPr lang="ru-RU" sz="2300" b="1" dirty="0" err="1"/>
              <a:t>навчання</a:t>
            </a:r>
            <a:r>
              <a:rPr lang="ru-RU" sz="2300" b="1" dirty="0"/>
              <a:t> </a:t>
            </a:r>
            <a:r>
              <a:rPr lang="uk-UA" sz="2300" b="1" dirty="0"/>
              <a:t>для дітей :</a:t>
            </a:r>
            <a:endParaRPr lang="ru-RU" sz="2300" b="1" dirty="0"/>
          </a:p>
          <a:p>
            <a:r>
              <a:rPr lang="uk-UA" sz="2300" b="1" i="1" dirty="0"/>
              <a:t>-з </a:t>
            </a:r>
            <a:r>
              <a:rPr lang="ru-RU" sz="2300" b="1" i="1" dirty="0" err="1"/>
              <a:t>інтелектуальними</a:t>
            </a:r>
            <a:r>
              <a:rPr lang="ru-RU" sz="2300" b="1" i="1" dirty="0"/>
              <a:t> </a:t>
            </a:r>
            <a:r>
              <a:rPr lang="ru-RU" sz="2300" b="1" i="1" dirty="0" err="1"/>
              <a:t>порушеннями</a:t>
            </a:r>
            <a:r>
              <a:rPr lang="ru-RU" sz="2300" b="1" i="1" dirty="0"/>
              <a:t> ;</a:t>
            </a:r>
            <a:endParaRPr lang="ru-RU" sz="2300" b="1" dirty="0"/>
          </a:p>
          <a:p>
            <a:r>
              <a:rPr lang="uk-UA" sz="2300" b="1" i="1" dirty="0"/>
              <a:t>- зі</a:t>
            </a:r>
            <a:r>
              <a:rPr lang="ru-RU" sz="2300" b="1" i="1" dirty="0"/>
              <a:t> </a:t>
            </a:r>
            <a:r>
              <a:rPr lang="ru-RU" sz="2300" b="1" i="1" dirty="0" err="1"/>
              <a:t>складними</a:t>
            </a:r>
            <a:r>
              <a:rPr lang="ru-RU" sz="2300" b="1" i="1" dirty="0"/>
              <a:t> </a:t>
            </a:r>
            <a:r>
              <a:rPr lang="ru-RU" sz="2300" b="1" i="1" dirty="0" err="1"/>
              <a:t>порушеннями</a:t>
            </a:r>
            <a:r>
              <a:rPr lang="ru-RU" sz="2300" b="1" i="1" dirty="0"/>
              <a:t> </a:t>
            </a:r>
            <a:r>
              <a:rPr lang="ru-RU" sz="2300" b="1" i="1" dirty="0" err="1"/>
              <a:t>розвитку</a:t>
            </a:r>
            <a:r>
              <a:rPr lang="ru-RU" sz="2300" b="1" i="1" dirty="0"/>
              <a:t> ( з </a:t>
            </a:r>
            <a:r>
              <a:rPr lang="ru-RU" sz="2300" b="1" i="1" dirty="0" err="1"/>
              <a:t>порушеннями</a:t>
            </a:r>
            <a:r>
              <a:rPr lang="ru-RU" sz="2300" b="1" i="1" dirty="0"/>
              <a:t> </a:t>
            </a:r>
            <a:r>
              <a:rPr lang="ru-RU" sz="2300" b="1" i="1" dirty="0" err="1"/>
              <a:t>зору</a:t>
            </a:r>
            <a:r>
              <a:rPr lang="ru-RU" sz="2300" b="1" i="1" dirty="0"/>
              <a:t> в </a:t>
            </a:r>
            <a:r>
              <a:rPr lang="ru-RU" sz="2300" b="1" i="1" dirty="0" err="1"/>
              <a:t>поєднанні</a:t>
            </a:r>
            <a:r>
              <a:rPr lang="ru-RU" sz="2300" b="1" i="1" dirty="0"/>
              <a:t> з </a:t>
            </a:r>
            <a:r>
              <a:rPr lang="ru-RU" sz="2300" b="1" i="1" dirty="0" err="1"/>
              <a:t>інтелектуальними</a:t>
            </a:r>
            <a:r>
              <a:rPr lang="ru-RU" sz="2300" b="1" i="1" dirty="0"/>
              <a:t> </a:t>
            </a:r>
            <a:r>
              <a:rPr lang="ru-RU" sz="2300" b="1" i="1" dirty="0" err="1"/>
              <a:t>порушенням</a:t>
            </a:r>
            <a:r>
              <a:rPr lang="ru-RU" sz="2300" b="1" i="1" dirty="0"/>
              <a:t>);</a:t>
            </a:r>
            <a:endParaRPr lang="ru-RU" sz="2300" b="1" dirty="0"/>
          </a:p>
          <a:p>
            <a:r>
              <a:rPr lang="uk-UA" sz="2300" b="1" i="1" dirty="0"/>
              <a:t>- зі</a:t>
            </a:r>
            <a:r>
              <a:rPr lang="ru-RU" sz="2300" b="1" i="1" dirty="0"/>
              <a:t> </a:t>
            </a:r>
            <a:r>
              <a:rPr lang="ru-RU" sz="2300" b="1" i="1" dirty="0" err="1"/>
              <a:t>складними</a:t>
            </a:r>
            <a:r>
              <a:rPr lang="ru-RU" sz="2300" b="1" i="1" dirty="0"/>
              <a:t> </a:t>
            </a:r>
            <a:r>
              <a:rPr lang="ru-RU" sz="2300" b="1" i="1" dirty="0" err="1"/>
              <a:t>порушеннями</a:t>
            </a:r>
            <a:r>
              <a:rPr lang="ru-RU" sz="2300" b="1" i="1" dirty="0"/>
              <a:t> </a:t>
            </a:r>
            <a:r>
              <a:rPr lang="ru-RU" sz="2300" b="1" i="1" dirty="0" err="1"/>
              <a:t>розвитку</a:t>
            </a:r>
            <a:r>
              <a:rPr lang="ru-RU" sz="2300" b="1" i="1" dirty="0"/>
              <a:t> ( з </a:t>
            </a:r>
            <a:r>
              <a:rPr lang="ru-RU" sz="2300" b="1" i="1" dirty="0" err="1"/>
              <a:t>порушеннями</a:t>
            </a:r>
            <a:r>
              <a:rPr lang="ru-RU" sz="2300" b="1" i="1" dirty="0"/>
              <a:t> слуху в </a:t>
            </a:r>
            <a:r>
              <a:rPr lang="ru-RU" sz="2300" b="1" i="1" dirty="0" err="1"/>
              <a:t>поєднанні</a:t>
            </a:r>
            <a:r>
              <a:rPr lang="ru-RU" sz="2300" b="1" i="1" dirty="0"/>
              <a:t> з </a:t>
            </a:r>
            <a:r>
              <a:rPr lang="ru-RU" sz="2300" b="1" i="1" dirty="0" err="1"/>
              <a:t>інтелектуальними</a:t>
            </a:r>
            <a:r>
              <a:rPr lang="ru-RU" sz="2300" b="1" i="1" dirty="0"/>
              <a:t> </a:t>
            </a:r>
            <a:r>
              <a:rPr lang="ru-RU" sz="2300" b="1" i="1" dirty="0" err="1"/>
              <a:t>порушеннями</a:t>
            </a:r>
            <a:r>
              <a:rPr lang="ru-RU" sz="2300" b="1" i="1" dirty="0"/>
              <a:t> )</a:t>
            </a:r>
            <a:r>
              <a:rPr lang="uk-UA" sz="2300" b="1" i="1" dirty="0"/>
              <a:t>;</a:t>
            </a:r>
            <a:endParaRPr lang="ru-RU" sz="2300" b="1" dirty="0"/>
          </a:p>
          <a:p>
            <a:r>
              <a:rPr lang="ru-RU" sz="2300" b="1" i="1" dirty="0"/>
              <a:t>- </a:t>
            </a:r>
            <a:r>
              <a:rPr lang="uk-UA" sz="2300" b="1" i="1" dirty="0"/>
              <a:t>зі</a:t>
            </a:r>
            <a:r>
              <a:rPr lang="ru-RU" sz="2300" b="1" i="1" dirty="0"/>
              <a:t> </a:t>
            </a:r>
            <a:r>
              <a:rPr lang="ru-RU" sz="2300" b="1" i="1" dirty="0" err="1"/>
              <a:t>складними</a:t>
            </a:r>
            <a:r>
              <a:rPr lang="ru-RU" sz="2300" b="1" i="1" dirty="0"/>
              <a:t> </a:t>
            </a:r>
            <a:r>
              <a:rPr lang="ru-RU" sz="2300" b="1" i="1" dirty="0" err="1"/>
              <a:t>порушеннями</a:t>
            </a:r>
            <a:r>
              <a:rPr lang="ru-RU" sz="2300" b="1" i="1" dirty="0"/>
              <a:t> </a:t>
            </a:r>
            <a:r>
              <a:rPr lang="ru-RU" sz="2300" b="1" i="1" dirty="0" err="1"/>
              <a:t>розвитку</a:t>
            </a:r>
            <a:r>
              <a:rPr lang="ru-RU" sz="2300" b="1" i="1" dirty="0"/>
              <a:t> ( з </a:t>
            </a:r>
            <a:r>
              <a:rPr lang="ru-RU" sz="2300" b="1" i="1" dirty="0" err="1"/>
              <a:t>порушеннями</a:t>
            </a:r>
            <a:r>
              <a:rPr lang="ru-RU" sz="2300" b="1" i="1" dirty="0"/>
              <a:t> опорно- </a:t>
            </a:r>
            <a:r>
              <a:rPr lang="ru-RU" sz="2300" b="1" i="1" dirty="0" err="1"/>
              <a:t>рухового</a:t>
            </a:r>
            <a:r>
              <a:rPr lang="ru-RU" sz="2300" b="1" i="1" dirty="0"/>
              <a:t> </a:t>
            </a:r>
            <a:r>
              <a:rPr lang="ru-RU" sz="2300" b="1" i="1" dirty="0" err="1"/>
              <a:t>апарату</a:t>
            </a:r>
            <a:r>
              <a:rPr lang="ru-RU" sz="2300" b="1" i="1" dirty="0"/>
              <a:t> в </a:t>
            </a:r>
            <a:r>
              <a:rPr lang="ru-RU" sz="2300" b="1" i="1" dirty="0" err="1"/>
              <a:t>поєднанні</a:t>
            </a:r>
            <a:r>
              <a:rPr lang="ru-RU" sz="2300" b="1" i="1" dirty="0"/>
              <a:t> з </a:t>
            </a:r>
            <a:r>
              <a:rPr lang="ru-RU" sz="2300" b="1" i="1" dirty="0" err="1"/>
              <a:t>інтелектуальними</a:t>
            </a:r>
            <a:r>
              <a:rPr lang="ru-RU" sz="2300" b="1" i="1" dirty="0"/>
              <a:t> </a:t>
            </a:r>
            <a:r>
              <a:rPr lang="ru-RU" sz="2300" b="1" i="1" dirty="0" err="1"/>
              <a:t>порушеннями</a:t>
            </a:r>
            <a:r>
              <a:rPr lang="ru-RU" sz="2300" b="1" i="1" dirty="0"/>
              <a:t> )</a:t>
            </a:r>
            <a:r>
              <a:rPr lang="uk-UA" sz="2300" b="1" i="1" dirty="0"/>
              <a:t>.</a:t>
            </a:r>
            <a:endParaRPr lang="ru-RU" sz="2300" b="1" dirty="0"/>
          </a:p>
          <a:p>
            <a:r>
              <a:rPr lang="uk-UA" sz="2300" b="1" i="1" dirty="0"/>
              <a:t>-</a:t>
            </a:r>
            <a:r>
              <a:rPr lang="uk-UA" sz="2300" b="1" dirty="0"/>
              <a:t> </a:t>
            </a:r>
            <a:r>
              <a:rPr lang="uk-UA" sz="2300" b="1" i="1" dirty="0"/>
              <a:t>з </a:t>
            </a:r>
            <a:r>
              <a:rPr lang="uk-UA" sz="2300" b="1" i="1" dirty="0" err="1"/>
              <a:t>аутичними</a:t>
            </a:r>
            <a:r>
              <a:rPr lang="uk-UA" sz="2300" b="1" i="1" dirty="0"/>
              <a:t> порушеннями тяжкого ступеня; інтелектуальними порушеннями помірного та тяжкого ступенів </a:t>
            </a:r>
            <a:endParaRPr lang="ru-RU" sz="2300" b="1" dirty="0"/>
          </a:p>
          <a:p>
            <a:pPr>
              <a:lnSpc>
                <a:spcPct val="120000"/>
              </a:lnSpc>
            </a:pPr>
            <a:r>
              <a:rPr lang="ru-RU" sz="2300" b="1" dirty="0"/>
              <a:t>Рекомендована </a:t>
            </a:r>
            <a:r>
              <a:rPr lang="ru-RU" sz="2300" b="1" dirty="0" err="1"/>
              <a:t>типова</a:t>
            </a:r>
            <a:r>
              <a:rPr lang="ru-RU" sz="2300" b="1" dirty="0"/>
              <a:t> </a:t>
            </a:r>
            <a:r>
              <a:rPr lang="ru-RU" sz="2300" b="1" dirty="0" err="1"/>
              <a:t>освітня</a:t>
            </a:r>
            <a:r>
              <a:rPr lang="ru-RU" sz="2300" b="1" dirty="0"/>
              <a:t> </a:t>
            </a:r>
            <a:r>
              <a:rPr lang="ru-RU" sz="2300" b="1" dirty="0" err="1"/>
              <a:t>програма</a:t>
            </a:r>
            <a:r>
              <a:rPr lang="ru-RU" sz="2300" b="1" dirty="0"/>
              <a:t> </a:t>
            </a:r>
            <a:r>
              <a:rPr lang="ru-RU" sz="2300" b="1" dirty="0" err="1"/>
              <a:t>початкової</a:t>
            </a:r>
            <a:r>
              <a:rPr lang="ru-RU" sz="2300" b="1" dirty="0"/>
              <a:t> </a:t>
            </a:r>
            <a:r>
              <a:rPr lang="ru-RU" sz="2300" b="1" dirty="0" err="1"/>
              <a:t>освіти</a:t>
            </a:r>
            <a:r>
              <a:rPr lang="ru-RU" sz="2300" b="1" dirty="0"/>
              <a:t> </a:t>
            </a:r>
            <a:r>
              <a:rPr lang="ru-RU" sz="2300" b="1" dirty="0" err="1"/>
              <a:t>спеціальних</a:t>
            </a:r>
            <a:r>
              <a:rPr lang="ru-RU" sz="2300" b="1" dirty="0"/>
              <a:t> </a:t>
            </a:r>
            <a:r>
              <a:rPr lang="ru-RU" sz="2300" b="1" dirty="0" err="1"/>
              <a:t>закладів</a:t>
            </a:r>
            <a:r>
              <a:rPr lang="ru-RU" sz="2300" b="1" dirty="0"/>
              <a:t> </a:t>
            </a:r>
            <a:r>
              <a:rPr lang="ru-RU" sz="2300" b="1" dirty="0" err="1"/>
              <a:t>загальної</a:t>
            </a:r>
            <a:r>
              <a:rPr lang="ru-RU" sz="2300" b="1" dirty="0"/>
              <a:t> </a:t>
            </a:r>
            <a:r>
              <a:rPr lang="ru-RU" sz="2300" b="1" dirty="0" err="1"/>
              <a:t>середньої</a:t>
            </a:r>
            <a:r>
              <a:rPr lang="ru-RU" sz="2300" b="1" dirty="0"/>
              <a:t> </a:t>
            </a:r>
            <a:r>
              <a:rPr lang="ru-RU" sz="2300" b="1" dirty="0" err="1"/>
              <a:t>освіти</a:t>
            </a:r>
            <a:r>
              <a:rPr lang="ru-RU" sz="2300" b="1" dirty="0"/>
              <a:t> для </a:t>
            </a:r>
            <a:r>
              <a:rPr lang="ru-RU" sz="2300" b="1" dirty="0" err="1"/>
              <a:t>дітей</a:t>
            </a:r>
            <a:r>
              <a:rPr lang="ru-RU" sz="2300" b="1" dirty="0"/>
              <a:t> </a:t>
            </a:r>
            <a:r>
              <a:rPr lang="uk-UA" sz="2300" b="1" i="1" dirty="0"/>
              <a:t>- зі</a:t>
            </a:r>
            <a:r>
              <a:rPr lang="ru-RU" sz="2300" b="1" i="1" dirty="0"/>
              <a:t> </a:t>
            </a:r>
            <a:r>
              <a:rPr lang="ru-RU" sz="2300" b="1" i="1" dirty="0" err="1"/>
              <a:t>складними</a:t>
            </a:r>
            <a:r>
              <a:rPr lang="ru-RU" sz="2300" b="1" i="1" dirty="0"/>
              <a:t> </a:t>
            </a:r>
            <a:r>
              <a:rPr lang="ru-RU" sz="2300" b="1" i="1" dirty="0" err="1"/>
              <a:t>порушеннями</a:t>
            </a:r>
            <a:r>
              <a:rPr lang="ru-RU" sz="2300" b="1" i="1" dirty="0"/>
              <a:t> </a:t>
            </a:r>
            <a:r>
              <a:rPr lang="ru-RU" sz="2300" b="1" i="1" dirty="0" err="1"/>
              <a:t>розвитку</a:t>
            </a:r>
            <a:r>
              <a:rPr lang="ru-RU" sz="2300" b="1" i="1" dirty="0"/>
              <a:t> (з </a:t>
            </a:r>
            <a:r>
              <a:rPr lang="ru-RU" sz="2300" b="1" i="1" dirty="0" err="1"/>
              <a:t>порушеннями</a:t>
            </a:r>
            <a:r>
              <a:rPr lang="ru-RU" sz="2300" b="1" i="1" dirty="0"/>
              <a:t> </a:t>
            </a:r>
            <a:r>
              <a:rPr lang="ru-RU" sz="2300" b="1" i="1" dirty="0" err="1"/>
              <a:t>зору</a:t>
            </a:r>
            <a:r>
              <a:rPr lang="ru-RU" sz="2300" b="1" i="1" dirty="0"/>
              <a:t> в </a:t>
            </a:r>
            <a:r>
              <a:rPr lang="ru-RU" sz="2300" b="1" i="1" dirty="0" err="1"/>
              <a:t>поєднанні</a:t>
            </a:r>
            <a:r>
              <a:rPr lang="ru-RU" sz="2300" b="1" i="1" dirty="0"/>
              <a:t> з </a:t>
            </a:r>
            <a:r>
              <a:rPr lang="ru-RU" sz="2300" b="1" i="1" dirty="0" err="1"/>
              <a:t>інтелектуальними</a:t>
            </a:r>
            <a:r>
              <a:rPr lang="ru-RU" sz="2300" b="1" i="1" dirty="0"/>
              <a:t> </a:t>
            </a:r>
            <a:r>
              <a:rPr lang="ru-RU" sz="2300" b="1" i="1" dirty="0" err="1"/>
              <a:t>порушенням</a:t>
            </a:r>
            <a:r>
              <a:rPr lang="ru-RU" sz="2300" b="1" i="1" dirty="0"/>
              <a:t>)</a:t>
            </a:r>
            <a:r>
              <a:rPr lang="ru-RU" sz="2300" b="1" dirty="0"/>
              <a:t> , __ </a:t>
            </a:r>
            <a:r>
              <a:rPr lang="ru-RU" sz="2300" b="1" dirty="0" err="1"/>
              <a:t>клас</a:t>
            </a:r>
            <a:r>
              <a:rPr lang="ru-RU" sz="2300" b="1" dirty="0"/>
              <a:t>. </a:t>
            </a:r>
            <a:r>
              <a:rPr lang="ru-RU" sz="2300" b="1" dirty="0" err="1"/>
              <a:t>Корекційно</a:t>
            </a:r>
            <a:r>
              <a:rPr lang="ru-RU" sz="2300" b="1" dirty="0"/>
              <a:t> – </a:t>
            </a:r>
            <a:r>
              <a:rPr lang="ru-RU" sz="2300" b="1" dirty="0" err="1"/>
              <a:t>розвиткові</a:t>
            </a:r>
            <a:r>
              <a:rPr lang="ru-RU" sz="2300" b="1" dirty="0"/>
              <a:t> </a:t>
            </a:r>
            <a:r>
              <a:rPr lang="uk-UA" sz="2300" b="1" dirty="0"/>
              <a:t>заняття з </a:t>
            </a:r>
            <a:r>
              <a:rPr lang="ru-RU" sz="2300" b="1" dirty="0" err="1"/>
              <a:t>орієнтування</a:t>
            </a:r>
            <a:r>
              <a:rPr lang="ru-RU" sz="2300" b="1" dirty="0"/>
              <a:t> в </a:t>
            </a:r>
            <a:r>
              <a:rPr lang="ru-RU" sz="2300" b="1" dirty="0" err="1"/>
              <a:t>просторі</a:t>
            </a:r>
            <a:r>
              <a:rPr lang="ru-RU" sz="2300" b="1" dirty="0"/>
              <a:t>, </a:t>
            </a:r>
            <a:r>
              <a:rPr lang="ru-RU" sz="2300" b="1" dirty="0" err="1"/>
              <a:t>корекці</a:t>
            </a:r>
            <a:r>
              <a:rPr lang="uk-UA" sz="2300" b="1" dirty="0"/>
              <a:t>ї</a:t>
            </a:r>
            <a:r>
              <a:rPr lang="ru-RU" sz="2300" b="1" dirty="0"/>
              <a:t> </a:t>
            </a:r>
            <a:r>
              <a:rPr lang="ru-RU" sz="2300" b="1" dirty="0" err="1"/>
              <a:t>мовлення</a:t>
            </a:r>
            <a:r>
              <a:rPr lang="ru-RU" sz="2300" b="1" dirty="0"/>
              <a:t>, </a:t>
            </a:r>
            <a:r>
              <a:rPr lang="ru-RU" sz="2300" b="1" dirty="0" err="1"/>
              <a:t>корекці</a:t>
            </a:r>
            <a:r>
              <a:rPr lang="uk-UA" sz="2300" b="1" dirty="0"/>
              <a:t>ї</a:t>
            </a:r>
            <a:r>
              <a:rPr lang="ru-RU" sz="2300" b="1" dirty="0"/>
              <a:t> </a:t>
            </a:r>
            <a:r>
              <a:rPr lang="ru-RU" sz="2300" b="1" dirty="0" err="1"/>
              <a:t>розвитку</a:t>
            </a:r>
            <a:r>
              <a:rPr lang="ru-RU" sz="2300" b="1" dirty="0"/>
              <a:t>, </a:t>
            </a:r>
            <a:r>
              <a:rPr lang="ru-RU" sz="2300" b="1" dirty="0" err="1"/>
              <a:t>соціально-побутов</a:t>
            </a:r>
            <a:r>
              <a:rPr lang="uk-UA" sz="2300" b="1" dirty="0" err="1"/>
              <a:t>ого</a:t>
            </a:r>
            <a:r>
              <a:rPr lang="ru-RU" sz="2300" b="1" dirty="0"/>
              <a:t> </a:t>
            </a:r>
            <a:r>
              <a:rPr lang="ru-RU" sz="2300" b="1" dirty="0" err="1"/>
              <a:t>орієнтування</a:t>
            </a:r>
            <a:r>
              <a:rPr lang="ru-RU" sz="2300" b="1" dirty="0"/>
              <a:t>, </a:t>
            </a:r>
            <a:r>
              <a:rPr lang="ru-RU" sz="2300" b="1" dirty="0" err="1"/>
              <a:t>лікувальн</a:t>
            </a:r>
            <a:r>
              <a:rPr lang="uk-UA" sz="2300" b="1" dirty="0" err="1"/>
              <a:t>ої</a:t>
            </a:r>
            <a:r>
              <a:rPr lang="ru-RU" sz="2300" b="1" dirty="0"/>
              <a:t> </a:t>
            </a:r>
            <a:r>
              <a:rPr lang="ru-RU" sz="2300" b="1" dirty="0" err="1"/>
              <a:t>фізкультур</a:t>
            </a:r>
            <a:r>
              <a:rPr lang="uk-UA" sz="2300" b="1" dirty="0"/>
              <a:t>и</a:t>
            </a:r>
            <a:r>
              <a:rPr lang="ru-RU" sz="2300" b="1" dirty="0"/>
              <a:t> (</a:t>
            </a:r>
            <a:r>
              <a:rPr lang="ru-RU" sz="2300" b="1" dirty="0" err="1"/>
              <a:t>ритмік</a:t>
            </a:r>
            <a:r>
              <a:rPr lang="uk-UA" sz="2300" b="1" dirty="0"/>
              <a:t>и</a:t>
            </a:r>
            <a:r>
              <a:rPr lang="ru-RU" sz="2300" b="1" dirty="0"/>
              <a:t>) </a:t>
            </a:r>
            <a:r>
              <a:rPr lang="uk-UA" sz="2300" b="1" dirty="0"/>
              <a:t>(вчитель-дефектолог (тифлопедагог), практичний психолог, вчитель-дефектолог, вчитель-логопед, </a:t>
            </a:r>
            <a:r>
              <a:rPr lang="uk-UA" sz="2300" b="1" dirty="0" err="1"/>
              <a:t>вчитель-реабілітолог</a:t>
            </a:r>
            <a:r>
              <a:rPr lang="uk-UA" sz="2300" b="1" dirty="0"/>
              <a:t>).   </a:t>
            </a:r>
            <a:endParaRPr lang="ru-RU" sz="2300" b="1" dirty="0"/>
          </a:p>
          <a:p>
            <a:endParaRPr lang="uk-UA" sz="2400" dirty="0" smtClean="0"/>
          </a:p>
        </p:txBody>
      </p:sp>
    </p:spTree>
    <p:extLst>
      <p:ext uri="{BB962C8B-B14F-4D97-AF65-F5344CB8AC3E}">
        <p14:creationId xmlns:p14="http://schemas.microsoft.com/office/powerpoint/2010/main" val="373380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38200" y="116632"/>
            <a:ext cx="9829800" cy="86409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algn="ctr" rtl="0"/>
            <a:r>
              <a:rPr lang="uk-UA" dirty="0" smtClean="0"/>
              <a:t>НОРМАТИВНА БАЗА</a:t>
            </a:r>
            <a:endParaRPr lang="uk-UA" dirty="0"/>
          </a:p>
        </p:txBody>
      </p:sp>
      <p:sp>
        <p:nvSpPr>
          <p:cNvPr id="7" name="Місце для вмісту 6"/>
          <p:cNvSpPr>
            <a:spLocks noGrp="1"/>
          </p:cNvSpPr>
          <p:nvPr>
            <p:ph idx="1"/>
          </p:nvPr>
        </p:nvSpPr>
        <p:spPr>
          <a:xfrm>
            <a:off x="838200" y="1124744"/>
            <a:ext cx="9829800" cy="43924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uk-UA" sz="1600" b="1" dirty="0"/>
              <a:t>При умові інклюзивного навчання – навчати за Типовою освітньою програмою закладів загальної середньої освіти І ступеня , ___ клас з використанням Типової освітньої програми початкової освіти спеціальних закладів загальної середньої освіти для дітей </a:t>
            </a:r>
            <a:r>
              <a:rPr lang="uk-UA" sz="1600" b="1" i="1" dirty="0"/>
              <a:t>зі складними порушеннями розвитку ( з порушеннями зору в поєднанні з інтелектуальними порушенням)</a:t>
            </a:r>
            <a:endParaRPr lang="ru-RU" sz="1600" b="1" dirty="0"/>
          </a:p>
          <a:p>
            <a:pPr>
              <a:lnSpc>
                <a:spcPct val="100000"/>
              </a:lnSpc>
            </a:pPr>
            <a:r>
              <a:rPr lang="uk-UA" sz="1600" b="1" dirty="0"/>
              <a:t>Потребує 5-8 годин для проведення психолого-педагогічних та </a:t>
            </a:r>
            <a:r>
              <a:rPr lang="uk-UA" sz="1600" b="1" dirty="0" err="1"/>
              <a:t>корекційно-розвиткових</a:t>
            </a:r>
            <a:r>
              <a:rPr lang="uk-UA" sz="1600" b="1" dirty="0"/>
              <a:t> занять (вчитель-тифлопедагог, практичний психолог, </a:t>
            </a:r>
            <a:r>
              <a:rPr lang="uk-UA" sz="1600" b="1" dirty="0" err="1"/>
              <a:t>вчитель-</a:t>
            </a:r>
            <a:r>
              <a:rPr lang="uk-UA" sz="1600" b="1" dirty="0"/>
              <a:t> дефектолог, вчитель-логопед, </a:t>
            </a:r>
            <a:r>
              <a:rPr lang="uk-UA" sz="1600" b="1" dirty="0" err="1"/>
              <a:t>вчитель-реабілітолог</a:t>
            </a:r>
            <a:r>
              <a:rPr lang="uk-UA" sz="1600" b="1" dirty="0"/>
              <a:t> </a:t>
            </a:r>
            <a:r>
              <a:rPr lang="uk-UA" sz="1600" b="1" i="1" dirty="0"/>
              <a:t>).</a:t>
            </a:r>
            <a:endParaRPr lang="ru-RU" sz="1600" b="1" dirty="0"/>
          </a:p>
          <a:p>
            <a:pPr>
              <a:lnSpc>
                <a:spcPct val="100000"/>
              </a:lnSpc>
            </a:pPr>
            <a:r>
              <a:rPr lang="uk-UA" sz="1600" b="1" i="1" dirty="0"/>
              <a:t>(Для дітей з інтелектуальними порушеннями – 3-5 годин).</a:t>
            </a:r>
            <a:endParaRPr lang="ru-RU" sz="1600" b="1" dirty="0"/>
          </a:p>
          <a:p>
            <a:pPr>
              <a:lnSpc>
                <a:spcPct val="100000"/>
              </a:lnSpc>
            </a:pPr>
            <a:r>
              <a:rPr lang="uk-UA" sz="1600" b="1" dirty="0"/>
              <a:t>Так Індивідуальний навчальний план</a:t>
            </a:r>
            <a:r>
              <a:rPr lang="ru-RU" sz="1600" b="1" dirty="0"/>
              <a:t> </a:t>
            </a:r>
          </a:p>
          <a:p>
            <a:pPr>
              <a:lnSpc>
                <a:spcPct val="100000"/>
              </a:lnSpc>
            </a:pPr>
            <a:r>
              <a:rPr lang="uk-UA" sz="1600" b="1" dirty="0"/>
              <a:t>( Потребує супроводу асистента дитини)</a:t>
            </a:r>
            <a:endParaRPr lang="uk-UA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242595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911424" y="0"/>
            <a:ext cx="8458200" cy="2276872"/>
          </a:xfrm>
        </p:spPr>
        <p:txBody>
          <a:bodyPr rtlCol="0"/>
          <a:lstStyle/>
          <a:p>
            <a:pPr algn="ctr" rtl="0"/>
            <a:r>
              <a:rPr lang="uk-UA" dirty="0" smtClean="0"/>
              <a:t>Дякую за увагу.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Підзаголовок 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dirty="0" smtClean="0"/>
              <a:t>Організаційно-методичні засади діяльності інклюзивно-ресурсних центрів </a:t>
            </a:r>
            <a:endParaRPr lang="uk-UA" dirty="0"/>
          </a:p>
        </p:txBody>
      </p:sp>
      <p:sp>
        <p:nvSpPr>
          <p:cNvPr id="9" name="Місце для вмісту 8"/>
          <p:cNvSpPr>
            <a:spLocks noGrp="1"/>
          </p:cNvSpPr>
          <p:nvPr>
            <p:ph idx="1"/>
          </p:nvPr>
        </p:nvSpPr>
        <p:spPr>
          <a:xfrm>
            <a:off x="1524000" y="1556792"/>
            <a:ext cx="9144000" cy="3746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1026" name="Picture 2" descr="C:\Users\user\Desktop\unnam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0" y="1730813"/>
            <a:ext cx="4598640" cy="395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25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38200" y="116632"/>
            <a:ext cx="9829800" cy="86409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algn="ctr"/>
            <a:r>
              <a:rPr lang="uk-UA" dirty="0"/>
              <a:t>ВИСНОВОК </a:t>
            </a:r>
            <a:br>
              <a:rPr lang="uk-UA" dirty="0"/>
            </a:br>
            <a:r>
              <a:rPr lang="uk-UA" dirty="0"/>
              <a:t>про комплексну оцінку</a:t>
            </a:r>
          </a:p>
        </p:txBody>
      </p:sp>
      <p:sp>
        <p:nvSpPr>
          <p:cNvPr id="7" name="Місце для вмісту 6"/>
          <p:cNvSpPr>
            <a:spLocks noGrp="1"/>
          </p:cNvSpPr>
          <p:nvPr>
            <p:ph idx="1"/>
          </p:nvPr>
        </p:nvSpPr>
        <p:spPr>
          <a:xfrm>
            <a:off x="838200" y="1124744"/>
            <a:ext cx="9829800" cy="4392488"/>
          </a:xfrm>
        </p:spPr>
        <p:txBody>
          <a:bodyPr>
            <a:normAutofit lnSpcReduction="10000"/>
          </a:bodyPr>
          <a:lstStyle/>
          <a:p>
            <a:r>
              <a:rPr lang="ru-RU" b="1" dirty="0" err="1"/>
              <a:t>Містить</a:t>
            </a:r>
            <a:r>
              <a:rPr lang="ru-RU" b="1" dirty="0"/>
              <a:t> </a:t>
            </a:r>
            <a:r>
              <a:rPr lang="ru-RU" b="1" dirty="0" err="1"/>
              <a:t>таку</a:t>
            </a:r>
            <a:r>
              <a:rPr lang="ru-RU" b="1" dirty="0"/>
              <a:t> </a:t>
            </a:r>
            <a:r>
              <a:rPr lang="ru-RU" b="1" dirty="0" err="1"/>
              <a:t>інформацію</a:t>
            </a:r>
            <a:r>
              <a:rPr lang="ru-RU" b="1" dirty="0"/>
              <a:t>:</a:t>
            </a:r>
          </a:p>
          <a:p>
            <a:r>
              <a:rPr lang="ru-RU" b="1" dirty="0"/>
              <a:t>	</a:t>
            </a:r>
            <a:r>
              <a:rPr lang="ru-RU" b="1" dirty="0" err="1"/>
              <a:t>загальні</a:t>
            </a:r>
            <a:r>
              <a:rPr lang="ru-RU" b="1" dirty="0"/>
              <a:t> </a:t>
            </a:r>
            <a:r>
              <a:rPr lang="ru-RU" b="1" dirty="0" err="1"/>
              <a:t>дані</a:t>
            </a:r>
            <a:r>
              <a:rPr lang="ru-RU" b="1" dirty="0"/>
              <a:t> про </a:t>
            </a:r>
            <a:r>
              <a:rPr lang="ru-RU" b="1" dirty="0" err="1"/>
              <a:t>дитину</a:t>
            </a:r>
            <a:r>
              <a:rPr lang="ru-RU" b="1" dirty="0"/>
              <a:t> з </a:t>
            </a:r>
            <a:r>
              <a:rPr lang="ru-RU" b="1" dirty="0" err="1"/>
              <a:t>особливими</a:t>
            </a:r>
            <a:r>
              <a:rPr lang="ru-RU" b="1" dirty="0"/>
              <a:t> </a:t>
            </a:r>
            <a:r>
              <a:rPr lang="ru-RU" b="1" dirty="0" err="1"/>
              <a:t>освітніми</a:t>
            </a:r>
            <a:r>
              <a:rPr lang="ru-RU" b="1" dirty="0"/>
              <a:t> потребами, </a:t>
            </a:r>
            <a:r>
              <a:rPr lang="ru-RU" b="1" dirty="0" err="1"/>
              <a:t>її</a:t>
            </a:r>
            <a:r>
              <a:rPr lang="ru-RU" b="1" dirty="0"/>
              <a:t> </a:t>
            </a:r>
            <a:r>
              <a:rPr lang="ru-RU" b="1" dirty="0" err="1"/>
              <a:t>сім’ю</a:t>
            </a:r>
            <a:r>
              <a:rPr lang="ru-RU" b="1" dirty="0"/>
              <a:t> —</a:t>
            </a:r>
            <a:r>
              <a:rPr lang="ru-RU" b="1" dirty="0" err="1"/>
              <a:t>батьків</a:t>
            </a:r>
            <a:r>
              <a:rPr lang="ru-RU" b="1" dirty="0"/>
              <a:t> (одного з </a:t>
            </a:r>
            <a:r>
              <a:rPr lang="ru-RU" b="1" dirty="0" err="1"/>
              <a:t>батьків</a:t>
            </a:r>
            <a:r>
              <a:rPr lang="ru-RU" b="1" dirty="0"/>
              <a:t>)/</a:t>
            </a:r>
            <a:r>
              <a:rPr lang="ru-RU" b="1" dirty="0" err="1"/>
              <a:t>законних</a:t>
            </a:r>
            <a:r>
              <a:rPr lang="ru-RU" b="1" dirty="0"/>
              <a:t> </a:t>
            </a:r>
            <a:r>
              <a:rPr lang="ru-RU" b="1" dirty="0" err="1"/>
              <a:t>представників</a:t>
            </a:r>
            <a:r>
              <a:rPr lang="ru-RU" b="1" dirty="0"/>
              <a:t>, </a:t>
            </a:r>
            <a:r>
              <a:rPr lang="ru-RU" b="1" dirty="0" err="1"/>
              <a:t>братів</a:t>
            </a:r>
            <a:r>
              <a:rPr lang="ru-RU" b="1" dirty="0"/>
              <a:t>, сестер</a:t>
            </a:r>
          </a:p>
          <a:p>
            <a:r>
              <a:rPr lang="ru-RU" b="1" dirty="0"/>
              <a:t>	</a:t>
            </a:r>
            <a:r>
              <a:rPr lang="ru-RU" b="1" dirty="0" err="1"/>
              <a:t>умови</a:t>
            </a:r>
            <a:r>
              <a:rPr lang="ru-RU" b="1" dirty="0"/>
              <a:t> </a:t>
            </a:r>
            <a:r>
              <a:rPr lang="ru-RU" b="1" dirty="0" err="1"/>
              <a:t>виховання</a:t>
            </a:r>
            <a:r>
              <a:rPr lang="ru-RU" b="1" dirty="0"/>
              <a:t> в </a:t>
            </a:r>
            <a:r>
              <a:rPr lang="ru-RU" b="1" dirty="0" err="1"/>
              <a:t>сім’ї</a:t>
            </a:r>
            <a:endParaRPr lang="ru-RU" b="1" dirty="0"/>
          </a:p>
          <a:p>
            <a:r>
              <a:rPr lang="ru-RU" b="1" dirty="0"/>
              <a:t>	стан </a:t>
            </a:r>
            <a:r>
              <a:rPr lang="ru-RU" b="1" dirty="0" err="1"/>
              <a:t>здоров’я</a:t>
            </a:r>
            <a:r>
              <a:rPr lang="ru-RU" b="1" dirty="0"/>
              <a:t> </a:t>
            </a:r>
            <a:r>
              <a:rPr lang="ru-RU" b="1" dirty="0" err="1"/>
              <a:t>дитини</a:t>
            </a:r>
            <a:endParaRPr lang="ru-RU" b="1" dirty="0"/>
          </a:p>
          <a:p>
            <a:r>
              <a:rPr lang="ru-RU" b="1" dirty="0"/>
              <a:t>	</a:t>
            </a:r>
            <a:r>
              <a:rPr lang="ru-RU" b="1" dirty="0" err="1"/>
              <a:t>найменування</a:t>
            </a:r>
            <a:r>
              <a:rPr lang="ru-RU" b="1" dirty="0"/>
              <a:t> закладу</a:t>
            </a:r>
            <a:r>
              <a:rPr lang="uk-UA" b="1" dirty="0"/>
              <a:t> освіти</a:t>
            </a:r>
            <a:r>
              <a:rPr lang="ru-RU" b="1" dirty="0"/>
              <a:t> (</a:t>
            </a:r>
            <a:r>
              <a:rPr lang="ru-RU" b="1" dirty="0" err="1"/>
              <a:t>дошкільного</a:t>
            </a:r>
            <a:r>
              <a:rPr lang="ru-RU" b="1" dirty="0"/>
              <a:t>, </a:t>
            </a:r>
            <a:r>
              <a:rPr lang="ru-RU" b="1" dirty="0" err="1"/>
              <a:t>загальноосвітнього</a:t>
            </a:r>
            <a:r>
              <a:rPr lang="ru-RU" b="1" dirty="0"/>
              <a:t>, </a:t>
            </a:r>
            <a:r>
              <a:rPr lang="ru-RU" b="1" dirty="0" err="1"/>
              <a:t>професійно-технічного</a:t>
            </a:r>
            <a:r>
              <a:rPr lang="ru-RU" b="1" dirty="0"/>
              <a:t>)</a:t>
            </a:r>
          </a:p>
          <a:p>
            <a:r>
              <a:rPr lang="ru-RU" b="1" dirty="0"/>
              <a:t>	</a:t>
            </a:r>
            <a:r>
              <a:rPr lang="ru-RU" b="1" dirty="0" err="1"/>
              <a:t>напрями</a:t>
            </a:r>
            <a:r>
              <a:rPr lang="ru-RU" b="1" dirty="0"/>
              <a:t> </a:t>
            </a:r>
            <a:r>
              <a:rPr lang="ru-RU" b="1" dirty="0" err="1"/>
              <a:t>проведення</a:t>
            </a:r>
            <a:r>
              <a:rPr lang="ru-RU" b="1" dirty="0"/>
              <a:t> комплексного </a:t>
            </a:r>
            <a:r>
              <a:rPr lang="ru-RU" b="1" dirty="0" err="1"/>
              <a:t>оцінювання</a:t>
            </a:r>
            <a:endParaRPr lang="ru-RU" b="1" dirty="0"/>
          </a:p>
          <a:p>
            <a:r>
              <a:rPr lang="ru-RU" b="1" dirty="0"/>
              <a:t>	</a:t>
            </a:r>
            <a:r>
              <a:rPr lang="ru-RU" b="1" dirty="0" err="1"/>
              <a:t>загальні</a:t>
            </a:r>
            <a:r>
              <a:rPr lang="ru-RU" b="1" dirty="0"/>
              <a:t> </a:t>
            </a:r>
            <a:r>
              <a:rPr lang="ru-RU" b="1" dirty="0" err="1"/>
              <a:t>висновки</a:t>
            </a:r>
            <a:r>
              <a:rPr lang="ru-RU" b="1" dirty="0"/>
              <a:t>, </a:t>
            </a:r>
            <a:r>
              <a:rPr lang="ru-RU" b="1" dirty="0" err="1"/>
              <a:t>рекомендації</a:t>
            </a:r>
            <a:endParaRPr lang="ru-RU" b="1" dirty="0"/>
          </a:p>
          <a:p>
            <a:r>
              <a:rPr lang="ru-RU" b="1" dirty="0"/>
              <a:t>	</a:t>
            </a:r>
            <a:r>
              <a:rPr lang="ru-RU" b="1" dirty="0" err="1"/>
              <a:t>прізвище</a:t>
            </a:r>
            <a:r>
              <a:rPr lang="ru-RU" b="1" dirty="0"/>
              <a:t>, </a:t>
            </a:r>
            <a:r>
              <a:rPr lang="ru-RU" b="1" dirty="0" err="1"/>
              <a:t>ім’я</a:t>
            </a:r>
            <a:r>
              <a:rPr lang="ru-RU" b="1" dirty="0"/>
              <a:t>, по </a:t>
            </a:r>
            <a:r>
              <a:rPr lang="ru-RU" b="1" dirty="0" err="1"/>
              <a:t>батькові</a:t>
            </a:r>
            <a:r>
              <a:rPr lang="ru-RU" b="1" dirty="0"/>
              <a:t> </a:t>
            </a:r>
            <a:r>
              <a:rPr lang="ru-RU" b="1" dirty="0" err="1"/>
              <a:t>фахівців</a:t>
            </a:r>
            <a:r>
              <a:rPr lang="ru-RU" b="1" dirty="0"/>
              <a:t> центру, </a:t>
            </a:r>
            <a:r>
              <a:rPr lang="ru-RU" b="1" dirty="0" err="1"/>
              <a:t>які</a:t>
            </a:r>
            <a:r>
              <a:rPr lang="ru-RU" b="1" dirty="0"/>
              <a:t> проводили </a:t>
            </a:r>
            <a:r>
              <a:rPr lang="ru-RU" b="1" dirty="0" err="1"/>
              <a:t>оцінку</a:t>
            </a:r>
            <a:r>
              <a:rPr lang="ru-RU" b="1" dirty="0"/>
              <a:t>.</a:t>
            </a:r>
          </a:p>
          <a:p>
            <a:pPr marL="0" indent="0">
              <a:buNone/>
            </a:pP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145773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38200" y="116632"/>
            <a:ext cx="9829800" cy="86409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algn="ctr"/>
            <a:r>
              <a:rPr lang="uk-UA" dirty="0"/>
              <a:t>ВИСНОВОК </a:t>
            </a:r>
            <a:br>
              <a:rPr lang="uk-UA" dirty="0"/>
            </a:br>
            <a:r>
              <a:rPr lang="uk-UA" dirty="0"/>
              <a:t>про комплексну оцінку</a:t>
            </a:r>
          </a:p>
        </p:txBody>
      </p:sp>
      <p:sp>
        <p:nvSpPr>
          <p:cNvPr id="7" name="Місце для вмісту 6"/>
          <p:cNvSpPr>
            <a:spLocks noGrp="1"/>
          </p:cNvSpPr>
          <p:nvPr>
            <p:ph idx="1"/>
          </p:nvPr>
        </p:nvSpPr>
        <p:spPr>
          <a:xfrm>
            <a:off x="838200" y="1124744"/>
            <a:ext cx="9829800" cy="4392488"/>
          </a:xfrm>
        </p:spPr>
        <p:txBody>
          <a:bodyPr>
            <a:normAutofit lnSpcReduction="10000"/>
          </a:bodyPr>
          <a:lstStyle/>
          <a:p>
            <a:r>
              <a:rPr lang="ru-RU" b="1" dirty="0" err="1"/>
              <a:t>Оформлюється</a:t>
            </a:r>
            <a:r>
              <a:rPr lang="ru-RU" b="1" dirty="0"/>
              <a:t> у </a:t>
            </a:r>
            <a:r>
              <a:rPr lang="ru-RU" b="1" dirty="0" err="1"/>
              <a:t>трьох</a:t>
            </a:r>
            <a:r>
              <a:rPr lang="ru-RU" b="1" dirty="0"/>
              <a:t> </a:t>
            </a:r>
            <a:r>
              <a:rPr lang="ru-RU" b="1" dirty="0" err="1"/>
              <a:t>примірниках</a:t>
            </a:r>
            <a:r>
              <a:rPr lang="ru-RU" b="1" dirty="0"/>
              <a:t>:</a:t>
            </a:r>
          </a:p>
          <a:p>
            <a:r>
              <a:rPr lang="ru-RU" b="1" dirty="0"/>
              <a:t>	два </a:t>
            </a:r>
            <a:r>
              <a:rPr lang="ru-RU" b="1" dirty="0" err="1"/>
              <a:t>примірники</a:t>
            </a:r>
            <a:r>
              <a:rPr lang="ru-RU" b="1" dirty="0"/>
              <a:t> для </a:t>
            </a:r>
            <a:r>
              <a:rPr lang="ru-RU" b="1" dirty="0" err="1"/>
              <a:t>батьків</a:t>
            </a:r>
            <a:r>
              <a:rPr lang="ru-RU" b="1" dirty="0"/>
              <a:t> </a:t>
            </a:r>
            <a:r>
              <a:rPr lang="ru-RU" b="1" dirty="0" err="1"/>
              <a:t>дитини</a:t>
            </a:r>
            <a:r>
              <a:rPr lang="ru-RU" b="1" dirty="0"/>
              <a:t>, за </a:t>
            </a:r>
            <a:r>
              <a:rPr lang="ru-RU" b="1" dirty="0" err="1"/>
              <a:t>заявою</a:t>
            </a:r>
            <a:r>
              <a:rPr lang="ru-RU" b="1" dirty="0"/>
              <a:t> </a:t>
            </a:r>
            <a:r>
              <a:rPr lang="ru-RU" b="1" dirty="0" err="1"/>
              <a:t>яких</a:t>
            </a:r>
            <a:r>
              <a:rPr lang="ru-RU" b="1" dirty="0"/>
              <a:t> </a:t>
            </a:r>
            <a:r>
              <a:rPr lang="ru-RU" b="1" dirty="0" err="1"/>
              <a:t>її</a:t>
            </a:r>
            <a:r>
              <a:rPr lang="ru-RU" b="1" dirty="0"/>
              <a:t> проведено</a:t>
            </a:r>
          </a:p>
          <a:p>
            <a:r>
              <a:rPr lang="ru-RU" b="1" dirty="0"/>
              <a:t>	</a:t>
            </a:r>
            <a:r>
              <a:rPr lang="ru-RU" b="1" dirty="0" err="1"/>
              <a:t>третій</a:t>
            </a:r>
            <a:r>
              <a:rPr lang="ru-RU" b="1" dirty="0"/>
              <a:t> — </a:t>
            </a:r>
            <a:r>
              <a:rPr lang="ru-RU" b="1" dirty="0" err="1"/>
              <a:t>зберігають</a:t>
            </a:r>
            <a:r>
              <a:rPr lang="ru-RU" b="1" dirty="0"/>
              <a:t> у </a:t>
            </a:r>
            <a:r>
              <a:rPr lang="ru-RU" b="1" dirty="0" err="1"/>
              <a:t>центрі</a:t>
            </a:r>
            <a:r>
              <a:rPr lang="ru-RU" b="1" dirty="0"/>
              <a:t>.</a:t>
            </a:r>
          </a:p>
          <a:p>
            <a:r>
              <a:rPr lang="ru-RU" b="1" dirty="0" err="1"/>
              <a:t>Реєструється</a:t>
            </a:r>
            <a:r>
              <a:rPr lang="ru-RU" b="1" dirty="0"/>
              <a:t> у </a:t>
            </a:r>
            <a:r>
              <a:rPr lang="ru-RU" b="1" dirty="0" err="1"/>
              <a:t>відповідному</a:t>
            </a:r>
            <a:r>
              <a:rPr lang="ru-RU" b="1" dirty="0"/>
              <a:t> </a:t>
            </a:r>
            <a:r>
              <a:rPr lang="ru-RU" b="1" dirty="0" err="1"/>
              <a:t>журналі</a:t>
            </a:r>
            <a:r>
              <a:rPr lang="ru-RU" b="1" dirty="0"/>
              <a:t> та </a:t>
            </a:r>
            <a:r>
              <a:rPr lang="ru-RU" b="1" dirty="0" err="1"/>
              <a:t>зберігається</a:t>
            </a:r>
            <a:r>
              <a:rPr lang="ru-RU" b="1" dirty="0"/>
              <a:t>:</a:t>
            </a:r>
          </a:p>
          <a:p>
            <a:r>
              <a:rPr lang="ru-RU" b="1" dirty="0"/>
              <a:t>	в </a:t>
            </a:r>
            <a:r>
              <a:rPr lang="ru-RU" b="1" dirty="0" err="1"/>
              <a:t>електронному</a:t>
            </a:r>
            <a:r>
              <a:rPr lang="ru-RU" b="1" dirty="0"/>
              <a:t> </a:t>
            </a:r>
            <a:r>
              <a:rPr lang="ru-RU" b="1" dirty="0" err="1"/>
              <a:t>вигляді</a:t>
            </a:r>
            <a:r>
              <a:rPr lang="ru-RU" b="1" dirty="0"/>
              <a:t> в </a:t>
            </a:r>
            <a:r>
              <a:rPr lang="ru-RU" b="1" dirty="0" err="1"/>
              <a:t>центрі</a:t>
            </a:r>
            <a:endParaRPr lang="ru-RU" b="1" dirty="0"/>
          </a:p>
          <a:p>
            <a:r>
              <a:rPr lang="ru-RU" b="1" dirty="0"/>
              <a:t>	у </a:t>
            </a:r>
            <a:r>
              <a:rPr lang="ru-RU" b="1" dirty="0" err="1"/>
              <a:t>відповідному</a:t>
            </a:r>
            <a:r>
              <a:rPr lang="ru-RU" b="1" dirty="0"/>
              <a:t> </a:t>
            </a:r>
            <a:r>
              <a:rPr lang="ru-RU" b="1" dirty="0" err="1"/>
              <a:t>закладі</a:t>
            </a:r>
            <a:r>
              <a:rPr lang="ru-RU" b="1" dirty="0"/>
              <a:t>  </a:t>
            </a:r>
            <a:r>
              <a:rPr lang="ru-RU" b="1" dirty="0" err="1"/>
              <a:t>освіти</a:t>
            </a:r>
            <a:r>
              <a:rPr lang="ru-RU" b="1" dirty="0"/>
              <a:t> в </a:t>
            </a:r>
            <a:r>
              <a:rPr lang="ru-RU" b="1" dirty="0" err="1"/>
              <a:t>особовій</a:t>
            </a:r>
            <a:r>
              <a:rPr lang="ru-RU" b="1" dirty="0"/>
              <a:t> </a:t>
            </a:r>
            <a:r>
              <a:rPr lang="ru-RU" b="1" dirty="0" err="1"/>
              <a:t>справі</a:t>
            </a:r>
            <a:r>
              <a:rPr lang="ru-RU" b="1" dirty="0"/>
              <a:t> </a:t>
            </a:r>
            <a:r>
              <a:rPr lang="ru-RU" b="1" dirty="0" err="1"/>
              <a:t>дитини</a:t>
            </a:r>
            <a:r>
              <a:rPr lang="ru-RU" b="1" dirty="0"/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b="1" dirty="0"/>
              <a:t>	</a:t>
            </a:r>
            <a:r>
              <a:rPr lang="ru-RU" b="1" dirty="0" err="1"/>
              <a:t>Висновок</a:t>
            </a:r>
            <a:r>
              <a:rPr lang="ru-RU" b="1" dirty="0"/>
              <a:t> є </a:t>
            </a:r>
            <a:r>
              <a:rPr lang="ru-RU" b="1" dirty="0" err="1"/>
              <a:t>підставою</a:t>
            </a:r>
            <a:r>
              <a:rPr lang="ru-RU" b="1" dirty="0"/>
              <a:t> для </a:t>
            </a:r>
            <a:r>
              <a:rPr lang="ru-RU" b="1" dirty="0" err="1"/>
              <a:t>розроблення</a:t>
            </a:r>
            <a:r>
              <a:rPr lang="ru-RU" b="1" dirty="0"/>
              <a:t> </a:t>
            </a:r>
            <a:r>
              <a:rPr lang="ru-RU" b="1" dirty="0" err="1"/>
              <a:t>дитині</a:t>
            </a:r>
            <a:r>
              <a:rPr lang="ru-RU" b="1" dirty="0"/>
              <a:t>, в </a:t>
            </a:r>
            <a:r>
              <a:rPr lang="ru-RU" b="1" dirty="0" err="1"/>
              <a:t>якої</a:t>
            </a:r>
            <a:r>
              <a:rPr lang="ru-RU" b="1" dirty="0"/>
              <a:t> </a:t>
            </a:r>
            <a:r>
              <a:rPr lang="ru-RU" b="1" dirty="0" err="1"/>
              <a:t>фахівці</a:t>
            </a:r>
            <a:r>
              <a:rPr lang="ru-RU" b="1" dirty="0"/>
              <a:t> центру </a:t>
            </a:r>
            <a:r>
              <a:rPr lang="ru-RU" b="1" dirty="0" err="1"/>
              <a:t>виявили</a:t>
            </a:r>
            <a:r>
              <a:rPr lang="ru-RU" b="1" dirty="0"/>
              <a:t> </a:t>
            </a:r>
            <a:r>
              <a:rPr lang="ru-RU" b="1" dirty="0" err="1"/>
              <a:t>особливі</a:t>
            </a:r>
            <a:r>
              <a:rPr lang="ru-RU" b="1" dirty="0"/>
              <a:t> </a:t>
            </a:r>
            <a:r>
              <a:rPr lang="ru-RU" b="1" dirty="0" err="1"/>
              <a:t>освітні</a:t>
            </a:r>
            <a:r>
              <a:rPr lang="ru-RU" b="1" dirty="0"/>
              <a:t> потреби, </a:t>
            </a:r>
            <a:r>
              <a:rPr lang="ru-RU" b="1" dirty="0" err="1"/>
              <a:t>індивідуальної</a:t>
            </a:r>
            <a:r>
              <a:rPr lang="ru-RU" b="1" dirty="0"/>
              <a:t> </a:t>
            </a:r>
            <a:r>
              <a:rPr lang="ru-RU" b="1" dirty="0" err="1"/>
              <a:t>програми</a:t>
            </a:r>
            <a:r>
              <a:rPr lang="ru-RU" b="1" dirty="0"/>
              <a:t> </a:t>
            </a:r>
            <a:r>
              <a:rPr lang="ru-RU" b="1" dirty="0" err="1"/>
              <a:t>розвитку</a:t>
            </a:r>
            <a:r>
              <a:rPr lang="ru-RU" b="1" dirty="0"/>
              <a:t> та </a:t>
            </a:r>
            <a:r>
              <a:rPr lang="ru-RU" b="1" dirty="0" err="1"/>
              <a:t>надання</a:t>
            </a:r>
            <a:r>
              <a:rPr lang="ru-RU" b="1" dirty="0"/>
              <a:t> </a:t>
            </a:r>
            <a:r>
              <a:rPr lang="ru-RU" b="1" dirty="0" err="1"/>
              <a:t>їй</a:t>
            </a:r>
            <a:r>
              <a:rPr lang="ru-RU" b="1" dirty="0"/>
              <a:t> психолого-</a:t>
            </a:r>
            <a:r>
              <a:rPr lang="ru-RU" b="1" dirty="0" err="1"/>
              <a:t>педагогічної</a:t>
            </a:r>
            <a:r>
              <a:rPr lang="ru-RU" b="1" dirty="0"/>
              <a:t> </a:t>
            </a:r>
            <a:r>
              <a:rPr lang="ru-RU" b="1" dirty="0" err="1"/>
              <a:t>допомоги</a:t>
            </a:r>
            <a:r>
              <a:rPr lang="ru-RU" b="1" dirty="0"/>
              <a:t>.</a:t>
            </a:r>
          </a:p>
          <a:p>
            <a:pPr>
              <a:lnSpc>
                <a:spcPct val="110000"/>
              </a:lnSpc>
            </a:pPr>
            <a:r>
              <a:rPr lang="ru-RU" b="1" dirty="0"/>
              <a:t>	</a:t>
            </a: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415161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38200" y="116632"/>
            <a:ext cx="9829800" cy="86409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/>
            <a:r>
              <a:rPr lang="uk-UA" dirty="0"/>
              <a:t>ДОДАТКОВІ ДОКУМЕНТИ</a:t>
            </a:r>
          </a:p>
        </p:txBody>
      </p:sp>
      <p:sp>
        <p:nvSpPr>
          <p:cNvPr id="7" name="Місце для вмісту 6"/>
          <p:cNvSpPr>
            <a:spLocks noGrp="1"/>
          </p:cNvSpPr>
          <p:nvPr>
            <p:ph idx="1"/>
          </p:nvPr>
        </p:nvSpPr>
        <p:spPr>
          <a:xfrm>
            <a:off x="838200" y="1124744"/>
            <a:ext cx="9829800" cy="4392488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ru-RU" b="1" dirty="0"/>
              <a:t>	</a:t>
            </a:r>
            <a:r>
              <a:rPr lang="uk-UA" sz="1800" b="1" dirty="0"/>
              <a:t>психолого-педагогічна характеристика дитини, яка: містить дані про динаміку та якість засвоєння знань під час навчання підготовлена відповідним педагогічним працівником затверджена керівником закладу освіти </a:t>
            </a:r>
            <a:endParaRPr lang="ru-RU" sz="1800" b="1" dirty="0"/>
          </a:p>
          <a:p>
            <a:pPr lvl="0">
              <a:lnSpc>
                <a:spcPct val="100000"/>
              </a:lnSpc>
            </a:pPr>
            <a:r>
              <a:rPr lang="ru-RU" sz="1800" b="1" dirty="0" err="1"/>
              <a:t>зошити</a:t>
            </a:r>
            <a:r>
              <a:rPr lang="ru-RU" sz="1800" b="1" dirty="0"/>
              <a:t> з </a:t>
            </a:r>
            <a:r>
              <a:rPr lang="ru-RU" sz="1800" b="1" dirty="0" err="1"/>
              <a:t>рідної</a:t>
            </a:r>
            <a:r>
              <a:rPr lang="ru-RU" sz="1800" b="1" dirty="0"/>
              <a:t> </a:t>
            </a:r>
            <a:r>
              <a:rPr lang="ru-RU" sz="1800" b="1" dirty="0" err="1"/>
              <a:t>мови</a:t>
            </a:r>
            <a:r>
              <a:rPr lang="ru-RU" sz="1800" b="1" dirty="0"/>
              <a:t>, математики, </a:t>
            </a:r>
            <a:r>
              <a:rPr lang="ru-RU" sz="1800" b="1" dirty="0" err="1"/>
              <a:t>результати</a:t>
            </a:r>
            <a:r>
              <a:rPr lang="ru-RU" sz="1800" b="1" dirty="0"/>
              <a:t> </a:t>
            </a:r>
            <a:r>
              <a:rPr lang="ru-RU" sz="1800" b="1" dirty="0" err="1"/>
              <a:t>навчальних</a:t>
            </a:r>
            <a:r>
              <a:rPr lang="ru-RU" sz="1800" b="1" dirty="0"/>
              <a:t> </a:t>
            </a:r>
            <a:r>
              <a:rPr lang="ru-RU" sz="1800" b="1" dirty="0" err="1"/>
              <a:t>досягнень</a:t>
            </a:r>
            <a:r>
              <a:rPr lang="ru-RU" sz="1800" b="1" dirty="0"/>
              <a:t> (для </a:t>
            </a:r>
            <a:r>
              <a:rPr lang="ru-RU" sz="1800" b="1" dirty="0" err="1"/>
              <a:t>дітей</a:t>
            </a:r>
            <a:r>
              <a:rPr lang="ru-RU" sz="1800" b="1" dirty="0"/>
              <a:t>, </a:t>
            </a:r>
            <a:r>
              <a:rPr lang="ru-RU" sz="1800" b="1" dirty="0" err="1"/>
              <a:t>які</a:t>
            </a:r>
            <a:r>
              <a:rPr lang="ru-RU" sz="1800" b="1" dirty="0"/>
              <a:t> </a:t>
            </a:r>
            <a:r>
              <a:rPr lang="ru-RU" sz="1800" b="1" dirty="0" err="1"/>
              <a:t>здобувають</a:t>
            </a:r>
            <a:r>
              <a:rPr lang="ru-RU" sz="1800" b="1" dirty="0"/>
              <a:t> </a:t>
            </a:r>
            <a:r>
              <a:rPr lang="ru-RU" sz="1800" b="1" dirty="0" err="1"/>
              <a:t>загальну</a:t>
            </a:r>
            <a:r>
              <a:rPr lang="ru-RU" sz="1800" b="1" dirty="0"/>
              <a:t> </a:t>
            </a:r>
            <a:r>
              <a:rPr lang="ru-RU" sz="1800" b="1" dirty="0" err="1"/>
              <a:t>середню</a:t>
            </a:r>
            <a:r>
              <a:rPr lang="ru-RU" sz="1800" b="1" dirty="0"/>
              <a:t> </a:t>
            </a:r>
            <a:r>
              <a:rPr lang="ru-RU" sz="1800" b="1" dirty="0" err="1"/>
              <a:t>освіту</a:t>
            </a:r>
            <a:r>
              <a:rPr lang="ru-RU" sz="1800" b="1" dirty="0"/>
              <a:t>), </a:t>
            </a:r>
            <a:r>
              <a:rPr lang="ru-RU" sz="1800" b="1" dirty="0" err="1"/>
              <a:t>малюнки</a:t>
            </a:r>
            <a:endParaRPr lang="ru-RU" sz="1800" b="1" dirty="0"/>
          </a:p>
          <a:p>
            <a:pPr lvl="0">
              <a:lnSpc>
                <a:spcPct val="100000"/>
              </a:lnSpc>
            </a:pPr>
            <a:r>
              <a:rPr lang="ru-RU" sz="1800" b="1" dirty="0" err="1"/>
              <a:t>документи</a:t>
            </a:r>
            <a:r>
              <a:rPr lang="ru-RU" sz="1800" b="1" dirty="0"/>
              <a:t> </a:t>
            </a:r>
            <a:r>
              <a:rPr lang="ru-RU" sz="1800" b="1" dirty="0" err="1"/>
              <a:t>щодо</a:t>
            </a:r>
            <a:r>
              <a:rPr lang="ru-RU" sz="1800" b="1" dirty="0"/>
              <a:t> </a:t>
            </a:r>
            <a:r>
              <a:rPr lang="ru-RU" sz="1800" b="1" dirty="0" err="1"/>
              <a:t>додаткових</a:t>
            </a:r>
            <a:r>
              <a:rPr lang="ru-RU" sz="1800" b="1" dirty="0"/>
              <a:t> </a:t>
            </a:r>
            <a:r>
              <a:rPr lang="ru-RU" sz="1800" b="1" dirty="0" err="1"/>
              <a:t>обстежень</a:t>
            </a:r>
            <a:r>
              <a:rPr lang="ru-RU" sz="1800" b="1" dirty="0"/>
              <a:t> </a:t>
            </a:r>
            <a:r>
              <a:rPr lang="ru-RU" sz="1800" b="1" dirty="0" err="1"/>
              <a:t>дитини</a:t>
            </a:r>
            <a:endParaRPr lang="ru-RU" sz="1800" b="1" dirty="0"/>
          </a:p>
          <a:p>
            <a:pPr lvl="0">
              <a:lnSpc>
                <a:spcPct val="100000"/>
              </a:lnSpc>
            </a:pPr>
            <a:r>
              <a:rPr lang="ru-RU" sz="1800" b="1" dirty="0" err="1"/>
              <a:t>попередні</a:t>
            </a:r>
            <a:r>
              <a:rPr lang="ru-RU" sz="1800" b="1" dirty="0"/>
              <a:t> </a:t>
            </a:r>
            <a:r>
              <a:rPr lang="ru-RU" sz="1800" b="1" dirty="0" err="1"/>
              <a:t>рекомендації</a:t>
            </a:r>
            <a:r>
              <a:rPr lang="ru-RU" sz="1800" b="1" dirty="0"/>
              <a:t> </a:t>
            </a:r>
            <a:r>
              <a:rPr lang="ru-RU" sz="1800" b="1" dirty="0" err="1"/>
              <a:t>щодо</a:t>
            </a:r>
            <a:r>
              <a:rPr lang="ru-RU" sz="1800" b="1" dirty="0"/>
              <a:t> </a:t>
            </a:r>
            <a:r>
              <a:rPr lang="ru-RU" sz="1800" b="1" dirty="0" err="1"/>
              <a:t>проведення</a:t>
            </a:r>
            <a:r>
              <a:rPr lang="ru-RU" sz="1800" b="1" dirty="0"/>
              <a:t> </a:t>
            </a:r>
            <a:r>
              <a:rPr lang="ru-RU" sz="1800" b="1" dirty="0" err="1"/>
              <a:t>комплексної</a:t>
            </a:r>
            <a:r>
              <a:rPr lang="ru-RU" sz="1800" b="1" dirty="0"/>
              <a:t> </a:t>
            </a:r>
            <a:r>
              <a:rPr lang="ru-RU" sz="1800" b="1" dirty="0" err="1"/>
              <a:t>оцінки</a:t>
            </a:r>
            <a:endParaRPr lang="ru-RU" sz="1800" b="1" dirty="0"/>
          </a:p>
          <a:p>
            <a:pPr lvl="0">
              <a:lnSpc>
                <a:spcPct val="100000"/>
              </a:lnSpc>
            </a:pPr>
            <a:r>
              <a:rPr lang="ru-RU" sz="1800" b="1" dirty="0" err="1"/>
              <a:t>висновок</a:t>
            </a:r>
            <a:r>
              <a:rPr lang="ru-RU" sz="1800" b="1" dirty="0"/>
              <a:t> </a:t>
            </a:r>
            <a:r>
              <a:rPr lang="ru-RU" sz="1800" b="1" dirty="0" err="1"/>
              <a:t>відповідних</a:t>
            </a:r>
            <a:r>
              <a:rPr lang="ru-RU" sz="1800" b="1" dirty="0"/>
              <a:t> </a:t>
            </a:r>
            <a:r>
              <a:rPr lang="ru-RU" sz="1800" b="1" dirty="0" err="1"/>
              <a:t>фахівців</a:t>
            </a:r>
            <a:r>
              <a:rPr lang="ru-RU" sz="1800" b="1" dirty="0"/>
              <a:t> </a:t>
            </a:r>
            <a:r>
              <a:rPr lang="ru-RU" sz="1800" b="1" dirty="0" err="1"/>
              <a:t>щодо</a:t>
            </a:r>
            <a:r>
              <a:rPr lang="ru-RU" sz="1800" b="1" dirty="0"/>
              <a:t> </a:t>
            </a:r>
            <a:r>
              <a:rPr lang="ru-RU" sz="1800" b="1" dirty="0" err="1"/>
              <a:t>результатів</a:t>
            </a:r>
            <a:r>
              <a:rPr lang="ru-RU" sz="1800" b="1" dirty="0"/>
              <a:t> </a:t>
            </a:r>
            <a:r>
              <a:rPr lang="ru-RU" sz="1800" b="1" dirty="0" err="1"/>
              <a:t>надання</a:t>
            </a:r>
            <a:r>
              <a:rPr lang="ru-RU" sz="1800" b="1" dirty="0"/>
              <a:t> психолого-</a:t>
            </a:r>
            <a:r>
              <a:rPr lang="ru-RU" sz="1800" b="1" dirty="0" err="1"/>
              <a:t>педагогічної</a:t>
            </a:r>
            <a:r>
              <a:rPr lang="ru-RU" sz="1800" b="1" dirty="0"/>
              <a:t> </a:t>
            </a:r>
            <a:r>
              <a:rPr lang="ru-RU" sz="1800" b="1" dirty="0" err="1"/>
              <a:t>допомоги</a:t>
            </a:r>
            <a:r>
              <a:rPr lang="ru-RU" sz="1800" b="1" dirty="0"/>
              <a:t> </a:t>
            </a:r>
            <a:r>
              <a:rPr lang="ru-RU" sz="1800" b="1" dirty="0" err="1"/>
              <a:t>із</a:t>
            </a:r>
            <a:r>
              <a:rPr lang="ru-RU" sz="1800" b="1" dirty="0"/>
              <a:t> </a:t>
            </a:r>
            <a:r>
              <a:rPr lang="ru-RU" sz="1800" b="1" dirty="0" err="1"/>
              <a:t>зазначенням</a:t>
            </a:r>
            <a:r>
              <a:rPr lang="ru-RU" sz="1800" b="1" dirty="0"/>
              <a:t> </a:t>
            </a:r>
            <a:r>
              <a:rPr lang="ru-RU" sz="1800" b="1" dirty="0" err="1"/>
              <a:t>динаміки</a:t>
            </a:r>
            <a:r>
              <a:rPr lang="ru-RU" sz="1800" b="1" dirty="0"/>
              <a:t> </a:t>
            </a:r>
            <a:r>
              <a:rPr lang="ru-RU" sz="1800" b="1" dirty="0" err="1"/>
              <a:t>розвитку</a:t>
            </a:r>
            <a:r>
              <a:rPr lang="ru-RU" sz="1800" b="1" dirty="0"/>
              <a:t> </a:t>
            </a:r>
            <a:r>
              <a:rPr lang="ru-RU" sz="1800" b="1" dirty="0" err="1"/>
              <a:t>дитини</a:t>
            </a:r>
            <a:r>
              <a:rPr lang="ru-RU" sz="1800" b="1" dirty="0"/>
              <a:t> </a:t>
            </a:r>
            <a:r>
              <a:rPr lang="ru-RU" sz="1800" b="1" dirty="0" err="1"/>
              <a:t>згідно</a:t>
            </a:r>
            <a:r>
              <a:rPr lang="ru-RU" sz="1800" b="1" dirty="0"/>
              <a:t> з </a:t>
            </a:r>
            <a:r>
              <a:rPr lang="ru-RU" sz="1800" b="1" dirty="0" err="1"/>
              <a:t>індивідуальною</a:t>
            </a:r>
            <a:r>
              <a:rPr lang="ru-RU" sz="1800" b="1" dirty="0"/>
              <a:t> </a:t>
            </a:r>
            <a:r>
              <a:rPr lang="ru-RU" sz="1800" b="1" dirty="0" err="1"/>
              <a:t>програмою</a:t>
            </a:r>
            <a:r>
              <a:rPr lang="ru-RU" sz="1800" b="1" dirty="0"/>
              <a:t> </a:t>
            </a:r>
            <a:r>
              <a:rPr lang="ru-RU" sz="1800" b="1" dirty="0" err="1"/>
              <a:t>розвитку</a:t>
            </a:r>
            <a:r>
              <a:rPr lang="ru-RU" sz="1800" b="1" dirty="0"/>
              <a:t>.</a:t>
            </a:r>
          </a:p>
          <a:p>
            <a:pPr>
              <a:lnSpc>
                <a:spcPct val="110000"/>
              </a:lnSpc>
            </a:pP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383834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38200" y="116632"/>
            <a:ext cx="9829800" cy="86409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/>
            <a:r>
              <a:rPr lang="uk-UA" dirty="0"/>
              <a:t>НАПРЯМИ ОЦІНКИ</a:t>
            </a:r>
          </a:p>
        </p:txBody>
      </p:sp>
      <p:sp>
        <p:nvSpPr>
          <p:cNvPr id="7" name="Місце для вмісту 6"/>
          <p:cNvSpPr>
            <a:spLocks noGrp="1"/>
          </p:cNvSpPr>
          <p:nvPr>
            <p:ph idx="1"/>
          </p:nvPr>
        </p:nvSpPr>
        <p:spPr>
          <a:xfrm>
            <a:off x="838200" y="1124744"/>
            <a:ext cx="9829800" cy="4392488"/>
          </a:xfrm>
        </p:spPr>
        <p:txBody>
          <a:bodyPr>
            <a:normAutofit/>
          </a:bodyPr>
          <a:lstStyle/>
          <a:p>
            <a:r>
              <a:rPr lang="uk-UA" sz="1800" dirty="0"/>
              <a:t>Комплексне психолого-педагогічне оцінювання розвитку дитини відбувається індивідуально за такими напрямами, як: </a:t>
            </a:r>
            <a:endParaRPr lang="ru-RU" sz="1800" dirty="0"/>
          </a:p>
          <a:p>
            <a:pPr lvl="0"/>
            <a:r>
              <a:rPr lang="uk-UA" sz="1800" b="1" dirty="0"/>
              <a:t>фізичний розвиток дитини </a:t>
            </a:r>
            <a:endParaRPr lang="ru-RU" sz="1800" b="1" dirty="0"/>
          </a:p>
          <a:p>
            <a:pPr lvl="0"/>
            <a:r>
              <a:rPr lang="uk-UA" sz="1800" b="1" dirty="0"/>
              <a:t>мовленнєвий розвиток дитини </a:t>
            </a:r>
            <a:endParaRPr lang="ru-RU" sz="1800" b="1" dirty="0"/>
          </a:p>
          <a:p>
            <a:pPr lvl="0"/>
            <a:r>
              <a:rPr lang="uk-UA" sz="1800" b="1" dirty="0"/>
              <a:t>когнітивна сфера дитини </a:t>
            </a:r>
            <a:endParaRPr lang="ru-RU" sz="1800" b="1" dirty="0"/>
          </a:p>
          <a:p>
            <a:pPr lvl="0"/>
            <a:r>
              <a:rPr lang="uk-UA" sz="1800" b="1" dirty="0"/>
              <a:t>емоційно-вольова сфера дитини </a:t>
            </a:r>
            <a:endParaRPr lang="ru-RU" sz="1800" b="1" dirty="0"/>
          </a:p>
          <a:p>
            <a:pPr lvl="0"/>
            <a:r>
              <a:rPr lang="uk-UA" sz="1800" b="1" dirty="0"/>
              <a:t>навчальна діяльність дитини. </a:t>
            </a:r>
            <a:endParaRPr lang="ru-RU" sz="1800" b="1" dirty="0"/>
          </a:p>
          <a:p>
            <a:pPr marL="0" indent="0">
              <a:buNone/>
            </a:pPr>
            <a:r>
              <a:rPr lang="ru-RU" sz="1800" b="1" dirty="0"/>
              <a:t>	Максимальна </a:t>
            </a:r>
            <a:r>
              <a:rPr lang="ru-RU" sz="1800" b="1" dirty="0" err="1"/>
              <a:t>тривалість</a:t>
            </a:r>
            <a:r>
              <a:rPr lang="ru-RU" sz="1800" b="1" dirty="0"/>
              <a:t> комплексного </a:t>
            </a:r>
            <a:r>
              <a:rPr lang="ru-RU" sz="1800" b="1" dirty="0" err="1"/>
              <a:t>оцінювання</a:t>
            </a:r>
            <a:r>
              <a:rPr lang="ru-RU" sz="1800" b="1" dirty="0"/>
              <a:t> та </a:t>
            </a:r>
            <a:r>
              <a:rPr lang="ru-RU" sz="1800" b="1" dirty="0" err="1"/>
              <a:t>оформлення</a:t>
            </a:r>
            <a:r>
              <a:rPr lang="ru-RU" sz="1800" b="1" dirty="0"/>
              <a:t> </a:t>
            </a:r>
            <a:r>
              <a:rPr lang="ru-RU" sz="1800" b="1" dirty="0" err="1"/>
              <a:t>висновку</a:t>
            </a:r>
            <a:r>
              <a:rPr lang="ru-RU" sz="1800" b="1" dirty="0"/>
              <a:t> — 10 </a:t>
            </a:r>
            <a:r>
              <a:rPr lang="ru-RU" sz="1800" b="1" dirty="0" err="1"/>
              <a:t>робочих</a:t>
            </a:r>
            <a:r>
              <a:rPr lang="ru-RU" sz="1800" b="1" dirty="0"/>
              <a:t> </a:t>
            </a:r>
            <a:r>
              <a:rPr lang="ru-RU" sz="1800" b="1" dirty="0" err="1"/>
              <a:t>днів</a:t>
            </a:r>
            <a:r>
              <a:rPr lang="ru-RU" sz="1800" b="1" dirty="0"/>
              <a:t>.</a:t>
            </a:r>
            <a:endParaRPr lang="ru-RU" sz="1800" dirty="0"/>
          </a:p>
          <a:p>
            <a:pPr lvl="0">
              <a:lnSpc>
                <a:spcPct val="100000"/>
              </a:lnSpc>
            </a:pPr>
            <a:r>
              <a:rPr lang="ru-RU" b="1" dirty="0"/>
              <a:t>	</a:t>
            </a: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384300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38200" y="116632"/>
            <a:ext cx="9829800" cy="86409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algn="ctr"/>
            <a:r>
              <a:rPr lang="uk-UA" dirty="0" smtClean="0"/>
              <a:t>ВИСНОВОК </a:t>
            </a:r>
            <a:br>
              <a:rPr lang="uk-UA" dirty="0" smtClean="0"/>
            </a:br>
            <a:r>
              <a:rPr lang="uk-UA" dirty="0" smtClean="0"/>
              <a:t>про комплексну оцінку</a:t>
            </a:r>
            <a:endParaRPr lang="uk-UA" dirty="0"/>
          </a:p>
        </p:txBody>
      </p:sp>
      <p:sp>
        <p:nvSpPr>
          <p:cNvPr id="7" name="Місце для вмісту 6"/>
          <p:cNvSpPr>
            <a:spLocks noGrp="1"/>
          </p:cNvSpPr>
          <p:nvPr>
            <p:ph idx="1"/>
          </p:nvPr>
        </p:nvSpPr>
        <p:spPr>
          <a:xfrm>
            <a:off x="838200" y="1124744"/>
            <a:ext cx="9829800" cy="439248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uk-UA" dirty="0" smtClean="0"/>
              <a:t>	В даний час у суспільстві відбувається перехід </a:t>
            </a:r>
            <a:r>
              <a:rPr lang="uk-UA" dirty="0"/>
              <a:t>від медичної до соціальної моделі розуміння </a:t>
            </a:r>
            <a:r>
              <a:rPr lang="uk-UA" dirty="0" err="1"/>
              <a:t>неповносправності</a:t>
            </a:r>
            <a:r>
              <a:rPr lang="uk-UA" dirty="0"/>
              <a:t> (</a:t>
            </a:r>
            <a:r>
              <a:rPr lang="uk-UA" dirty="0" smtClean="0"/>
              <a:t>інвалідності)</a:t>
            </a:r>
            <a:r>
              <a:rPr lang="ru-RU" dirty="0" smtClean="0"/>
              <a:t>.                                                 	</a:t>
            </a:r>
            <a:r>
              <a:rPr lang="uk-UA" dirty="0" smtClean="0"/>
              <a:t>Раніше під час обстеження дитини фокус вивчення утримувався на оцінці проблем медичного змісту: стану її здоров’я, (тобто особливостях ушкоджень, хвороби) і 144 породжених ними психофізичних обмеженнях, недоліках і </a:t>
            </a:r>
            <a:r>
              <a:rPr lang="uk-UA" dirty="0" err="1" smtClean="0"/>
              <a:t>неспроможностях</a:t>
            </a:r>
            <a:r>
              <a:rPr lang="uk-UA" dirty="0" smtClean="0"/>
              <a:t>. </a:t>
            </a:r>
            <a:endParaRPr lang="ru-RU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ru-RU" dirty="0"/>
              <a:t>	</a:t>
            </a:r>
            <a:r>
              <a:rPr lang="ru-RU" dirty="0" err="1" smtClean="0"/>
              <a:t>Нині</a:t>
            </a:r>
            <a:r>
              <a:rPr lang="ru-RU" dirty="0" smtClean="0"/>
              <a:t> </a:t>
            </a:r>
            <a:r>
              <a:rPr lang="ru-RU" dirty="0" err="1"/>
              <a:t>увага</a:t>
            </a:r>
            <a:r>
              <a:rPr lang="ru-RU" dirty="0"/>
              <a:t> </a:t>
            </a:r>
            <a:r>
              <a:rPr lang="ru-RU" dirty="0" err="1"/>
              <a:t>зосереджується</a:t>
            </a:r>
            <a:r>
              <a:rPr lang="ru-RU" dirty="0"/>
              <a:t> на </a:t>
            </a:r>
            <a:r>
              <a:rPr lang="ru-RU" dirty="0" err="1"/>
              <a:t>визначенні</a:t>
            </a:r>
            <a:r>
              <a:rPr lang="ru-RU" dirty="0"/>
              <a:t> </a:t>
            </a:r>
            <a:r>
              <a:rPr lang="ru-RU" dirty="0" err="1"/>
              <a:t>сильних</a:t>
            </a:r>
            <a:r>
              <a:rPr lang="ru-RU" dirty="0"/>
              <a:t> </a:t>
            </a:r>
            <a:r>
              <a:rPr lang="ru-RU" dirty="0" err="1"/>
              <a:t>сторін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r>
              <a:rPr lang="ru-RU" dirty="0"/>
              <a:t>, </a:t>
            </a:r>
            <a:r>
              <a:rPr lang="ru-RU" dirty="0" err="1"/>
              <a:t>збережених</a:t>
            </a:r>
            <a:r>
              <a:rPr lang="ru-RU" dirty="0"/>
              <a:t> </a:t>
            </a:r>
            <a:r>
              <a:rPr lang="ru-RU" dirty="0" err="1"/>
              <a:t>здатностей</a:t>
            </a:r>
            <a:r>
              <a:rPr lang="ru-RU" dirty="0"/>
              <a:t> </a:t>
            </a:r>
            <a:r>
              <a:rPr lang="ru-RU" dirty="0" err="1"/>
              <a:t>функціонування</a:t>
            </a:r>
            <a:r>
              <a:rPr lang="ru-RU" dirty="0"/>
              <a:t>, </a:t>
            </a:r>
            <a:r>
              <a:rPr lang="ru-RU" dirty="0" err="1"/>
              <a:t>взаємодії</a:t>
            </a:r>
            <a:r>
              <a:rPr lang="ru-RU" dirty="0"/>
              <a:t>, контакту, </a:t>
            </a:r>
            <a:r>
              <a:rPr lang="ru-RU" dirty="0" err="1"/>
              <a:t>спілкування</a:t>
            </a:r>
            <a:r>
              <a:rPr lang="ru-RU" dirty="0"/>
              <a:t>, </a:t>
            </a:r>
            <a:r>
              <a:rPr lang="ru-RU" dirty="0" err="1"/>
              <a:t>доступних</a:t>
            </a:r>
            <a:r>
              <a:rPr lang="ru-RU" dirty="0"/>
              <a:t> </a:t>
            </a:r>
            <a:r>
              <a:rPr lang="ru-RU" dirty="0" err="1"/>
              <a:t>способів</a:t>
            </a:r>
            <a:r>
              <a:rPr lang="ru-RU" dirty="0"/>
              <a:t> </a:t>
            </a:r>
            <a:r>
              <a:rPr lang="ru-RU" dirty="0" err="1"/>
              <a:t>засвоєння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. </a:t>
            </a:r>
            <a:r>
              <a:rPr lang="ru-RU" dirty="0" err="1"/>
              <a:t>Зміст</a:t>
            </a:r>
            <a:r>
              <a:rPr lang="ru-RU" dirty="0"/>
              <a:t> </a:t>
            </a:r>
            <a:r>
              <a:rPr lang="ru-RU" dirty="0" err="1"/>
              <a:t>висновків</a:t>
            </a:r>
            <a:r>
              <a:rPr lang="ru-RU" dirty="0"/>
              <a:t> та </a:t>
            </a:r>
            <a:r>
              <a:rPr lang="ru-RU" dirty="0" err="1"/>
              <a:t>рекомендації</a:t>
            </a:r>
            <a:r>
              <a:rPr lang="ru-RU" dirty="0"/>
              <a:t> </a:t>
            </a:r>
            <a:r>
              <a:rPr lang="ru-RU" dirty="0" err="1"/>
              <a:t>консультації</a:t>
            </a:r>
            <a:r>
              <a:rPr lang="ru-RU" dirty="0"/>
              <a:t> </a:t>
            </a:r>
            <a:r>
              <a:rPr lang="ru-RU" dirty="0" err="1"/>
              <a:t>ставлять</a:t>
            </a:r>
            <a:r>
              <a:rPr lang="ru-RU" dirty="0"/>
              <a:t> </a:t>
            </a:r>
            <a:r>
              <a:rPr lang="ru-RU" dirty="0" err="1"/>
              <a:t>вимоги</a:t>
            </a:r>
            <a:r>
              <a:rPr lang="ru-RU" dirty="0"/>
              <a:t> перед </a:t>
            </a:r>
            <a:r>
              <a:rPr lang="ru-RU" dirty="0" err="1"/>
              <a:t>суспільством</a:t>
            </a:r>
            <a:r>
              <a:rPr lang="ru-RU" dirty="0"/>
              <a:t> і </a:t>
            </a:r>
            <a:r>
              <a:rPr lang="ru-RU" dirty="0" err="1"/>
              <a:t>спонукають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до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належних</a:t>
            </a:r>
            <a:r>
              <a:rPr lang="ru-RU" dirty="0"/>
              <a:t> умов і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для </a:t>
            </a:r>
            <a:r>
              <a:rPr lang="ru-RU" dirty="0" err="1"/>
              <a:t>найкращого</a:t>
            </a:r>
            <a:r>
              <a:rPr lang="ru-RU" dirty="0"/>
              <a:t> </a:t>
            </a:r>
            <a:r>
              <a:rPr lang="ru-RU" dirty="0" err="1"/>
              <a:t>задоволення</a:t>
            </a:r>
            <a:r>
              <a:rPr lang="ru-RU" dirty="0"/>
              <a:t> </a:t>
            </a:r>
            <a:r>
              <a:rPr lang="ru-RU" dirty="0" err="1"/>
              <a:t>освітніх</a:t>
            </a:r>
            <a:r>
              <a:rPr lang="ru-RU" dirty="0"/>
              <a:t> потреб </a:t>
            </a:r>
            <a:r>
              <a:rPr lang="ru-RU" dirty="0" err="1"/>
              <a:t>дітей</a:t>
            </a:r>
            <a:r>
              <a:rPr lang="ru-RU" dirty="0"/>
              <a:t> з </a:t>
            </a:r>
            <a:r>
              <a:rPr lang="ru-RU" dirty="0" err="1"/>
              <a:t>особливими</a:t>
            </a:r>
            <a:r>
              <a:rPr lang="ru-RU" dirty="0"/>
              <a:t> потребами. </a:t>
            </a: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167607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38200" y="116632"/>
            <a:ext cx="9829800" cy="86409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/>
            <a:r>
              <a:rPr lang="uk-UA" dirty="0" smtClean="0"/>
              <a:t>Методичні рекомендації</a:t>
            </a:r>
            <a:endParaRPr lang="uk-UA" dirty="0"/>
          </a:p>
        </p:txBody>
      </p:sp>
      <p:pic>
        <p:nvPicPr>
          <p:cNvPr id="4" name="Объект 3" descr="C:\Users\42D5B~1\AppData\Local\Temp\FineReader11\media\image1.jpe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84" y="1125538"/>
            <a:ext cx="3240360" cy="4391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640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аленькі друзі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13246699_TF03896101" id="{C4DA0870-A0D1-4BF8-B6D1-AD5F9B4E3110}" vid="{FF5F4150-BFCD-4E8B-ACC9-EDFED1B11085}"/>
    </a:ext>
  </a:extLst>
</a:theme>
</file>

<file path=ppt/theme/theme2.xml><?xml version="1.0" encoding="utf-8"?>
<a:theme xmlns:a="http://schemas.openxmlformats.org/drawingml/2006/main" name="Тема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A15C6C-6BB6-4DB6-B7D6-7F14EAB2CC5C}">
  <ds:schemaRefs>
    <ds:schemaRef ds:uri="40262f94-9f35-4ac3-9a90-690165a166b7"/>
    <ds:schemaRef ds:uri="http://schemas.microsoft.com/office/2006/documentManagement/types"/>
    <ds:schemaRef ds:uri="a4f35948-e619-41b3-aa29-22878b09cfd2"/>
    <ds:schemaRef ds:uri="http://schemas.microsoft.com/office/infopath/2007/PartnerControls"/>
    <ds:schemaRef ds:uri="http://purl.org/dc/terms/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2042</TotalTime>
  <Words>1579</Words>
  <Application>Microsoft Office PowerPoint</Application>
  <PresentationFormat>Произвольный</PresentationFormat>
  <Paragraphs>167</Paragraphs>
  <Slides>22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Маленькі друзі 16x9</vt:lpstr>
      <vt:lpstr>Обласний майстер-клас для фахівців інклюзивно-ресурсних центрів «Проведення комплексної психолого-педагогічної оцінки розвитку дітей»  </vt:lpstr>
      <vt:lpstr>КОМПЛЕКСНЕ ОЦІНЮВАННЯ ПРОВОДЯТЬ, АБИ:</vt:lpstr>
      <vt:lpstr>Організаційно-методичні засади діяльності інклюзивно-ресурсних центрів </vt:lpstr>
      <vt:lpstr>ВИСНОВОК  про комплексну оцінку</vt:lpstr>
      <vt:lpstr>ВИСНОВОК  про комплексну оцінку</vt:lpstr>
      <vt:lpstr>ДОДАТКОВІ ДОКУМЕНТИ</vt:lpstr>
      <vt:lpstr>НАПРЯМИ ОЦІНКИ</vt:lpstr>
      <vt:lpstr>ВИСНОВОК  про комплексну оцінку</vt:lpstr>
      <vt:lpstr>Методичні рекомендації</vt:lpstr>
      <vt:lpstr>НОРМАТИВНА БАЗА</vt:lpstr>
      <vt:lpstr>НОРМАТИВНА БАЗА</vt:lpstr>
      <vt:lpstr>НОРМАТИВНА БАЗА</vt:lpstr>
      <vt:lpstr>НОРМАТИВНА БАЗА</vt:lpstr>
      <vt:lpstr>НОРМАТИВНА БАЗА</vt:lpstr>
      <vt:lpstr>НОРМАТИВНА БАЗА</vt:lpstr>
      <vt:lpstr>НОРМАТИВНА БАЗА</vt:lpstr>
      <vt:lpstr>НОРМАТИВНА БАЗА</vt:lpstr>
      <vt:lpstr>НОРМАТИВНА БАЗА</vt:lpstr>
      <vt:lpstr>НОРМАТИВНА БАЗА</vt:lpstr>
      <vt:lpstr>НОРМАТИВНА БАЗА</vt:lpstr>
      <vt:lpstr>НОРМАТИВНА БАЗА</vt:lpstr>
      <vt:lpstr>Дякую за увагу.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dc:creator>Алла</dc:creator>
  <cp:lastModifiedBy>user</cp:lastModifiedBy>
  <cp:revision>39</cp:revision>
  <dcterms:created xsi:type="dcterms:W3CDTF">2019-09-23T15:32:32Z</dcterms:created>
  <dcterms:modified xsi:type="dcterms:W3CDTF">2020-04-29T14:04:28Z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