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0" r:id="rId3"/>
    <p:sldId id="260" r:id="rId4"/>
    <p:sldId id="301" r:id="rId5"/>
    <p:sldId id="304" r:id="rId6"/>
    <p:sldId id="305" r:id="rId7"/>
    <p:sldId id="302" r:id="rId8"/>
    <p:sldId id="261" r:id="rId9"/>
    <p:sldId id="268" r:id="rId10"/>
    <p:sldId id="262" r:id="rId11"/>
    <p:sldId id="263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83096" autoAdjust="0"/>
  </p:normalViewPr>
  <p:slideViewPr>
    <p:cSldViewPr snapToGrid="0">
      <p:cViewPr>
        <p:scale>
          <a:sx n="60" d="100"/>
          <a:sy n="60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D85E4-A030-41AA-B34B-21EEB40AD02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56E74-2CDB-44D8-AA8F-A161D6AD34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8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56E74-2CDB-44D8-AA8F-A161D6AD34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1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E124-1B87-4978-ACA9-E50126887BD8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3035-1BC1-4BF8-B324-DE3EA7C6D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1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634" y="-578032"/>
            <a:ext cx="13350240" cy="8014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059" y="1554479"/>
            <a:ext cx="4967785" cy="41122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ретичний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-ресурсному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Ð½ÐºÐ»ÑÐ·Ð¸Ð²Ð½Ð° Ð¾ÑÐ²ÑÑ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38"/>
          <a:stretch/>
        </p:blipFill>
        <p:spPr bwMode="auto">
          <a:xfrm>
            <a:off x="-1" y="0"/>
            <a:ext cx="9093897" cy="60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717" y="541112"/>
            <a:ext cx="8646459" cy="1127498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як</a:t>
            </a:r>
            <a:r>
              <a:rPr lang="ru-RU" sz="3600" b="1" dirty="0">
                <a:solidFill>
                  <a:srgbClr val="FFFF00"/>
                </a:solidFill>
              </a:rPr>
              <a:t>: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5182" y="2753529"/>
            <a:ext cx="8646458" cy="4895888"/>
          </a:xfrm>
        </p:spPr>
        <p:txBody>
          <a:bodyPr>
            <a:normAutofit/>
          </a:bodyPr>
          <a:lstStyle/>
          <a:p>
            <a:pPr lvl="0">
              <a:tabLst>
                <a:tab pos="450850" algn="l"/>
              </a:tabLst>
            </a:pP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комплексної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особливих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психолого-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потребами;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консультацій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педагогічними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дошкільних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професійно-технічних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інклюзивного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62102" y="339633"/>
            <a:ext cx="5277394" cy="1690689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Семінари </a:t>
            </a:r>
            <a:r>
              <a:rPr lang="uk-UA" sz="2700" b="1" dirty="0"/>
              <a:t>для фахівців, які працюють з дітьми з особливими освітніми потребами (вчителі інклюзивних класів, асистенти вчителів, практичні психологи</a:t>
            </a:r>
            <a:r>
              <a:rPr lang="uk-UA" sz="2700" b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41376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182"/>
            <a:ext cx="3466012" cy="259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054"/>
            <a:ext cx="2377438" cy="281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7" y="1423851"/>
            <a:ext cx="3304903" cy="247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8" y="2066350"/>
            <a:ext cx="3513911" cy="263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1" y="3721512"/>
            <a:ext cx="3466012" cy="259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7" y="4545258"/>
            <a:ext cx="3059792" cy="229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3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13954" cy="328181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45911"/>
            <a:ext cx="4913954" cy="33986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543" y="3345912"/>
            <a:ext cx="3822457" cy="3512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26" y="179644"/>
            <a:ext cx="4453574" cy="3166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2622" y="3485579"/>
            <a:ext cx="5575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/>
              <a:t>Ресурсні кімнати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35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ÐÐ°ÑÑÐ¸Ð½ÐºÐ¸ Ð¿Ð¾ Ð·Ð°Ð¿ÑÐ¾ÑÑ ÑÐ½ÐºÐ»ÑÐ·Ð¸Ð²Ð½Ð° Ð¾ÑÐ²Ñ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82" y="-476251"/>
            <a:ext cx="9231681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01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132" y="1790162"/>
            <a:ext cx="8646458" cy="348841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інструментарій діагностики психічного розвитку дітей з розладами </a:t>
            </a:r>
            <a:r>
              <a:rPr lang="uk-UA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аутичного</a:t>
            </a: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спектру</a:t>
            </a:r>
          </a:p>
          <a:p>
            <a:pPr marL="0" indent="0" algn="ctr">
              <a:buNone/>
            </a:pP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931" y="94247"/>
            <a:ext cx="4997668" cy="173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25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166" y="630620"/>
            <a:ext cx="5281448" cy="498190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Віковий діапазон з 2-7,5 років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методика,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нерівномірно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представлених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сильних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і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слабких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розладів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аутистичного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спектра та 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ним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8" y="2300288"/>
            <a:ext cx="2456391" cy="3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166" y="614856"/>
            <a:ext cx="5281448" cy="597513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Швидкий </a:t>
            </a:r>
            <a:r>
              <a:rPr lang="uk-UA" sz="2700" b="1" dirty="0" err="1">
                <a:latin typeface="Times New Roman" pitchFamily="18" charset="0"/>
                <a:cs typeface="Times New Roman" pitchFamily="18" charset="0"/>
              </a:rPr>
              <a:t>скринінг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 (швидкий зріз, виявлення) аутизму для дітей від 1 до 16 років, без урахування вікової групи, рівня розумового розвитку та ступеня прояву розладу</a:t>
            </a: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ЗАСТОСУВАННЯ:</a:t>
            </a: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Швидка діагностика</a:t>
            </a: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Диференціація та підтвердження діагнозу</a:t>
            </a: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Психологічний аналіз та написання структурованого звіту</a:t>
            </a:r>
            <a:br>
              <a:rPr lang="uk-UA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Планування цілей та мішеней терапевтичного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uk-UA" sz="3600" dirty="0"/>
              <a:t/>
            </a:r>
            <a:br>
              <a:rPr lang="uk-UA" sz="3600" dirty="0"/>
            </a:b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1" y="2394716"/>
            <a:ext cx="2456392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Методики вимірювання інтелекту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698" y="2002219"/>
            <a:ext cx="2301764" cy="304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Ð ÐµÐ·ÑÐ»ÑÑÐ°Ñ Ð¿Ð¾ÑÑÐºÑ Ð·Ð¾Ð±ÑÐ°Ð¶ÐµÐ½Ñ Ð·Ð° Ð·Ð°Ð¿Ð¸ÑÐ¾Ð¼ &quot;WISC â IV&quot;">
            <a:extLst>
              <a:ext uri="{FF2B5EF4-FFF2-40B4-BE49-F238E27FC236}">
                <a16:creationId xmlns="" xmlns:a16="http://schemas.microsoft.com/office/drawing/2014/main" id="{D5E70093-3F12-46AA-BA98-E3CFFC23297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1" y="2002219"/>
            <a:ext cx="2522482" cy="30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LEITER-3</a:t>
            </a: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3 до 75 років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Текучий інтелект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Невербальні </a:t>
            </a:r>
            <a:r>
              <a:rPr lang="uk-UA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субтести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Гнучка система проведення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Невербальні інструкції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Шкала зростання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WISC-IV</a:t>
            </a:r>
            <a:endParaRPr lang="uk-UA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6 до 16 років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Кристалічний і текучий інтелект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Вербальні та невербальні </a:t>
            </a:r>
            <a:r>
              <a:rPr lang="uk-UA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субтести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Вербальні інструкції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Немає шкали зростання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45462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15710" y="1135116"/>
            <a:ext cx="5000831" cy="54706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altLang="ko-KR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Шкали </a:t>
            </a:r>
            <a:r>
              <a:rPr lang="uk-UA" altLang="ko-KR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Коннерса</a:t>
            </a:r>
            <a:r>
              <a:rPr lang="uk-UA" altLang="ko-KR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ko-K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-Диференційна</a:t>
            </a:r>
            <a: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діагностика РДУГ (розлад дефіциту уваги і гіперактивності) і супутніх проблем;</a:t>
            </a:r>
            <a:b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Вік дітей від 6 до 16 років;</a:t>
            </a:r>
            <a:b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Посилання на критерії </a:t>
            </a:r>
            <a:r>
              <a:rPr lang="en-US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DSM-5</a:t>
            </a:r>
            <a: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- 3 форми опитувальників (</a:t>
            </a:r>
            <a:r>
              <a:rPr lang="uk-UA" altLang="ko-KR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altLang="ko-K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форма для батьків, форма для вчителів, форма для </a:t>
            </a:r>
            <a:r>
              <a:rPr lang="uk-UA" altLang="ko-K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самозвіту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54" y="1622206"/>
            <a:ext cx="2456392" cy="368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6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94822" y="0"/>
            <a:ext cx="2949178" cy="16002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В ІРЦ </a:t>
            </a:r>
            <a:r>
              <a:rPr lang="ru-RU" sz="4400" b="1" dirty="0" err="1"/>
              <a:t>працюють</a:t>
            </a:r>
            <a:r>
              <a:rPr lang="ru-RU" sz="4400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7"/>
            <a:ext cx="4629150" cy="3471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937521" y="1600200"/>
            <a:ext cx="4206479" cy="4878977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</a:rPr>
              <a:t>- </a:t>
            </a:r>
            <a:r>
              <a:rPr lang="ru-RU" sz="2800" i="1" dirty="0" err="1" smtClean="0">
                <a:solidFill>
                  <a:schemeClr val="bg1"/>
                </a:solidFill>
              </a:rPr>
              <a:t>Вчитель</a:t>
            </a:r>
            <a:r>
              <a:rPr lang="ru-RU" sz="2800" i="1" dirty="0" smtClean="0">
                <a:solidFill>
                  <a:schemeClr val="bg1"/>
                </a:solidFill>
              </a:rPr>
              <a:t>-логопед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-</a:t>
            </a:r>
            <a:r>
              <a:rPr lang="ru-RU" sz="2800" i="1" dirty="0" err="1" smtClean="0">
                <a:solidFill>
                  <a:schemeClr val="bg1"/>
                </a:solidFill>
              </a:rPr>
              <a:t>Практичний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>
                <a:solidFill>
                  <a:schemeClr val="bg1"/>
                </a:solidFill>
              </a:rPr>
              <a:t>психолог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-</a:t>
            </a:r>
            <a:r>
              <a:rPr lang="ru-RU" sz="2800" i="1" dirty="0" err="1" smtClean="0">
                <a:solidFill>
                  <a:schemeClr val="bg1"/>
                </a:solidFill>
              </a:rPr>
              <a:t>Вчитель-реабілітолог</a:t>
            </a:r>
            <a:endParaRPr lang="ru-RU" sz="2800" i="1" dirty="0" smtClean="0">
              <a:solidFill>
                <a:schemeClr val="bg1"/>
              </a:solidFill>
            </a:endParaRPr>
          </a:p>
          <a:p>
            <a:r>
              <a:rPr lang="ru-RU" sz="2800" i="1" dirty="0" smtClean="0">
                <a:solidFill>
                  <a:schemeClr val="bg1"/>
                </a:solidFill>
              </a:rPr>
              <a:t>-</a:t>
            </a:r>
            <a:r>
              <a:rPr lang="ru-RU" sz="2800" i="1" dirty="0" err="1" smtClean="0">
                <a:solidFill>
                  <a:schemeClr val="bg1"/>
                </a:solidFill>
              </a:rPr>
              <a:t>Вчитель</a:t>
            </a:r>
            <a:r>
              <a:rPr lang="ru-RU" sz="2800" i="1" dirty="0" smtClean="0">
                <a:solidFill>
                  <a:schemeClr val="bg1"/>
                </a:solidFill>
              </a:rPr>
              <a:t>-дефектолог </a:t>
            </a:r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" y="3522559"/>
            <a:ext cx="4514850" cy="338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22" y="3618962"/>
            <a:ext cx="2937271" cy="323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0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065"/>
            <a:ext cx="4345355" cy="359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70" y="3712307"/>
            <a:ext cx="4345354" cy="325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85" y="32889"/>
            <a:ext cx="3157415" cy="420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7" y="3052559"/>
            <a:ext cx="3296138" cy="439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5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187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Теоретичний аналіз методик оцінювання психолого-педагогічного розвитку дитини в інклюзивно-ресурсному центрі  </vt:lpstr>
      <vt:lpstr> </vt:lpstr>
      <vt:lpstr>Віковий діапазон з 2-7,5 років методика, що дозволяє оцінити сукупність нерівномірно представлених сильних і слабких з погляду навчання сторін дитини, характерних для розладів аутистичного спектра та пов’язаних із ним порушень розвитку</vt:lpstr>
      <vt:lpstr>Швидкий скринінг (швидкий зріз, виявлення) аутизму для дітей від 1 до 16 років, без урахування вікової групи, рівня розумового розвитку та ступеня прояву розладу ЗАСТОСУВАННЯ: Швидка діагностика Диференціація та підтвердження діагнозу Психологічний аналіз та написання структурованого звіту Планування цілей та мішеней терапевтичного впливу </vt:lpstr>
      <vt:lpstr>Методики вимірювання інтелекту</vt:lpstr>
      <vt:lpstr>Презентация PowerPoint</vt:lpstr>
      <vt:lpstr>Презентация PowerPoint</vt:lpstr>
      <vt:lpstr>В ІРЦ працюють: </vt:lpstr>
      <vt:lpstr>Презентация PowerPoint</vt:lpstr>
      <vt:lpstr>Працівники центру надають такі послуги як: </vt:lpstr>
      <vt:lpstr>Семінари для фахівців, які працюють з дітьми з особливими освітніми потребами (вчителі інклюзивних класів, асистенти вчителів, практичні психологи)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137</cp:revision>
  <dcterms:created xsi:type="dcterms:W3CDTF">2014-11-21T11:00:06Z</dcterms:created>
  <dcterms:modified xsi:type="dcterms:W3CDTF">2020-02-24T17:54:22Z</dcterms:modified>
</cp:coreProperties>
</file>